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3">
  <p:sldMasterIdLst>
    <p:sldMasterId id="2147483648" r:id="rId1"/>
  </p:sldMasterIdLst>
  <p:notesMasterIdLst>
    <p:notesMasterId r:id="rId34"/>
  </p:notesMasterIdLst>
  <p:sldIdLst>
    <p:sldId id="256" r:id="rId2"/>
    <p:sldId id="302" r:id="rId3"/>
    <p:sldId id="320" r:id="rId4"/>
    <p:sldId id="323" r:id="rId5"/>
    <p:sldId id="324" r:id="rId6"/>
    <p:sldId id="321" r:id="rId7"/>
    <p:sldId id="322" r:id="rId8"/>
    <p:sldId id="311" r:id="rId9"/>
    <p:sldId id="303" r:id="rId10"/>
    <p:sldId id="312" r:id="rId11"/>
    <p:sldId id="313" r:id="rId12"/>
    <p:sldId id="314" r:id="rId13"/>
    <p:sldId id="315" r:id="rId14"/>
    <p:sldId id="305" r:id="rId15"/>
    <p:sldId id="310" r:id="rId16"/>
    <p:sldId id="307" r:id="rId17"/>
    <p:sldId id="308" r:id="rId18"/>
    <p:sldId id="309" r:id="rId19"/>
    <p:sldId id="317" r:id="rId20"/>
    <p:sldId id="318" r:id="rId21"/>
    <p:sldId id="325" r:id="rId22"/>
    <p:sldId id="326" r:id="rId23"/>
    <p:sldId id="327" r:id="rId24"/>
    <p:sldId id="328" r:id="rId25"/>
    <p:sldId id="329" r:id="rId26"/>
    <p:sldId id="330" r:id="rId27"/>
    <p:sldId id="331" r:id="rId28"/>
    <p:sldId id="332" r:id="rId29"/>
    <p:sldId id="333" r:id="rId30"/>
    <p:sldId id="319" r:id="rId31"/>
    <p:sldId id="316" r:id="rId32"/>
    <p:sldId id="272"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nior Freitas" initials="JF" lastIdx="1" clrIdx="0">
    <p:extLst>
      <p:ext uri="{19B8F6BF-5375-455C-9EA6-DF929625EA0E}">
        <p15:presenceInfo xmlns:p15="http://schemas.microsoft.com/office/powerpoint/2012/main" userId="9874f798681d293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A6CAF0"/>
    <a:srgbClr val="688E19"/>
    <a:srgbClr val="90C226"/>
    <a:srgbClr val="DBE9CD"/>
    <a:srgbClr val="6C6260"/>
    <a:srgbClr val="729D51"/>
    <a:srgbClr val="2934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06799F8-075E-4A3A-A7F6-7FBC6576F1A4}" styleName="Estilo com Tema 2 - Ênfase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Estilo com Tema 2 - Ênfase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Estilo com Tema 2 - Ênfase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B344D84-9AFB-497E-A393-DC336BA19D2E}" styleName="Estilo Médio 3 - Ênfase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Estilo Médio 3 - Ênfase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Estilo Médio 2 - Ênfas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Estilo com Tema 1 - Ênfase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D03447BB-5D67-496B-8E87-E561075AD55C}" styleName="Estilo Escuro 1 - Ênfase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Estilo com Tema 1 - Ênfas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280" autoAdjust="0"/>
  </p:normalViewPr>
  <p:slideViewPr>
    <p:cSldViewPr snapToGrid="0">
      <p:cViewPr varScale="1">
        <p:scale>
          <a:sx n="68" d="100"/>
          <a:sy n="68" d="100"/>
        </p:scale>
        <p:origin x="810" y="6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87EF97-A530-4132-A6C1-8E07CBA17647}" type="doc">
      <dgm:prSet loTypeId="urn:microsoft.com/office/officeart/2005/8/layout/hProcess11" loCatId="process" qsTypeId="urn:microsoft.com/office/officeart/2005/8/quickstyle/3d2" qsCatId="3D" csTypeId="urn:microsoft.com/office/officeart/2005/8/colors/accent1_2" csCatId="accent1" phldr="1"/>
      <dgm:spPr/>
    </dgm:pt>
    <dgm:pt modelId="{9ECE00BA-D73A-4593-8968-08D1B4BD8058}">
      <dgm:prSet phldrT="[Texto]"/>
      <dgm:spPr/>
      <dgm:t>
        <a:bodyPr/>
        <a:lstStyle/>
        <a:p>
          <a:r>
            <a:rPr lang="pt-BR" dirty="0"/>
            <a:t>1957</a:t>
          </a:r>
        </a:p>
        <a:p>
          <a:r>
            <a:rPr lang="pt-BR" dirty="0"/>
            <a:t>Fortran</a:t>
          </a:r>
        </a:p>
      </dgm:t>
    </dgm:pt>
    <dgm:pt modelId="{2E2478E0-285E-40D7-A586-00033899D201}" type="parTrans" cxnId="{F8AAD370-AE09-4367-AB3E-0A37EDC909F0}">
      <dgm:prSet/>
      <dgm:spPr/>
      <dgm:t>
        <a:bodyPr/>
        <a:lstStyle/>
        <a:p>
          <a:endParaRPr lang="pt-BR"/>
        </a:p>
      </dgm:t>
    </dgm:pt>
    <dgm:pt modelId="{23D192AF-DFAC-4A67-8064-1DDA3D6A8D37}" type="sibTrans" cxnId="{F8AAD370-AE09-4367-AB3E-0A37EDC909F0}">
      <dgm:prSet/>
      <dgm:spPr/>
      <dgm:t>
        <a:bodyPr/>
        <a:lstStyle/>
        <a:p>
          <a:endParaRPr lang="pt-BR"/>
        </a:p>
      </dgm:t>
    </dgm:pt>
    <dgm:pt modelId="{ED6572A3-2E5D-40D7-A676-29C51D869DBC}">
      <dgm:prSet phldrT="[Texto]"/>
      <dgm:spPr/>
      <dgm:t>
        <a:bodyPr/>
        <a:lstStyle/>
        <a:p>
          <a:r>
            <a:rPr lang="pt-BR" dirty="0"/>
            <a:t>1959</a:t>
          </a:r>
        </a:p>
        <a:p>
          <a:r>
            <a:rPr lang="pt-BR" dirty="0" err="1"/>
            <a:t>Cobol</a:t>
          </a:r>
          <a:endParaRPr lang="pt-BR" dirty="0"/>
        </a:p>
      </dgm:t>
    </dgm:pt>
    <dgm:pt modelId="{2191A8F6-CA3E-45A3-BBFC-EC66DDD3DB5F}" type="parTrans" cxnId="{B9E87E7D-4C9B-4E4C-A4D6-36D4249CBDC6}">
      <dgm:prSet/>
      <dgm:spPr/>
      <dgm:t>
        <a:bodyPr/>
        <a:lstStyle/>
        <a:p>
          <a:endParaRPr lang="pt-BR"/>
        </a:p>
      </dgm:t>
    </dgm:pt>
    <dgm:pt modelId="{F7795BB4-418E-47A8-9AC3-86B4B268F010}" type="sibTrans" cxnId="{B9E87E7D-4C9B-4E4C-A4D6-36D4249CBDC6}">
      <dgm:prSet/>
      <dgm:spPr/>
      <dgm:t>
        <a:bodyPr/>
        <a:lstStyle/>
        <a:p>
          <a:endParaRPr lang="pt-BR"/>
        </a:p>
      </dgm:t>
    </dgm:pt>
    <dgm:pt modelId="{105EFF9F-9C1C-49ED-A792-16580D3EB66F}">
      <dgm:prSet phldrT="[Texto]"/>
      <dgm:spPr/>
      <dgm:t>
        <a:bodyPr/>
        <a:lstStyle/>
        <a:p>
          <a:r>
            <a:rPr lang="pt-BR" dirty="0"/>
            <a:t>1964</a:t>
          </a:r>
        </a:p>
        <a:p>
          <a:r>
            <a:rPr lang="pt-BR" dirty="0"/>
            <a:t>Basic</a:t>
          </a:r>
        </a:p>
      </dgm:t>
    </dgm:pt>
    <dgm:pt modelId="{6A3C66D0-35AA-41DF-91B3-8EDB8EE32823}" type="parTrans" cxnId="{ECE571B1-753E-48B2-B159-1B8B3D48011D}">
      <dgm:prSet/>
      <dgm:spPr/>
      <dgm:t>
        <a:bodyPr/>
        <a:lstStyle/>
        <a:p>
          <a:endParaRPr lang="pt-BR"/>
        </a:p>
      </dgm:t>
    </dgm:pt>
    <dgm:pt modelId="{634D046C-0A14-46E1-91A0-5E0CAB7BB384}" type="sibTrans" cxnId="{ECE571B1-753E-48B2-B159-1B8B3D48011D}">
      <dgm:prSet/>
      <dgm:spPr/>
      <dgm:t>
        <a:bodyPr/>
        <a:lstStyle/>
        <a:p>
          <a:endParaRPr lang="pt-BR"/>
        </a:p>
      </dgm:t>
    </dgm:pt>
    <dgm:pt modelId="{7A89EC37-DAEF-435D-98F8-8F08809CB3CC}">
      <dgm:prSet/>
      <dgm:spPr/>
      <dgm:t>
        <a:bodyPr/>
        <a:lstStyle/>
        <a:p>
          <a:r>
            <a:rPr lang="pt-BR" dirty="0"/>
            <a:t>1969</a:t>
          </a:r>
        </a:p>
        <a:p>
          <a:r>
            <a:rPr lang="pt-BR" dirty="0"/>
            <a:t>C</a:t>
          </a:r>
        </a:p>
      </dgm:t>
    </dgm:pt>
    <dgm:pt modelId="{6B82BE59-48EE-4B0B-9FEF-1E9033D90A88}" type="parTrans" cxnId="{6D6F2D6F-1AC8-423C-89FD-91483A29D1FD}">
      <dgm:prSet/>
      <dgm:spPr/>
      <dgm:t>
        <a:bodyPr/>
        <a:lstStyle/>
        <a:p>
          <a:endParaRPr lang="pt-BR"/>
        </a:p>
      </dgm:t>
    </dgm:pt>
    <dgm:pt modelId="{C5EA8A60-7CA3-4753-9732-3D025BB34E7F}" type="sibTrans" cxnId="{6D6F2D6F-1AC8-423C-89FD-91483A29D1FD}">
      <dgm:prSet/>
      <dgm:spPr/>
      <dgm:t>
        <a:bodyPr/>
        <a:lstStyle/>
        <a:p>
          <a:endParaRPr lang="pt-BR"/>
        </a:p>
      </dgm:t>
    </dgm:pt>
    <dgm:pt modelId="{26A5A49F-E6E4-4A67-A075-6B6FE5B7B5BB}">
      <dgm:prSet/>
      <dgm:spPr/>
      <dgm:t>
        <a:bodyPr/>
        <a:lstStyle/>
        <a:p>
          <a:r>
            <a:rPr lang="pt-BR" dirty="0"/>
            <a:t>1983</a:t>
          </a:r>
          <a:br>
            <a:rPr lang="pt-BR" dirty="0"/>
          </a:br>
          <a:r>
            <a:rPr lang="pt-BR" dirty="0"/>
            <a:t>C++</a:t>
          </a:r>
        </a:p>
      </dgm:t>
    </dgm:pt>
    <dgm:pt modelId="{E9BECD5A-B713-4433-923F-73FA12FF66E2}" type="parTrans" cxnId="{89664B7E-6814-4E3F-B981-6678FC15F98F}">
      <dgm:prSet/>
      <dgm:spPr/>
      <dgm:t>
        <a:bodyPr/>
        <a:lstStyle/>
        <a:p>
          <a:endParaRPr lang="pt-BR"/>
        </a:p>
      </dgm:t>
    </dgm:pt>
    <dgm:pt modelId="{6AFFF2DE-3128-456A-8DB2-B277EA13A8EC}" type="sibTrans" cxnId="{89664B7E-6814-4E3F-B981-6678FC15F98F}">
      <dgm:prSet/>
      <dgm:spPr/>
      <dgm:t>
        <a:bodyPr/>
        <a:lstStyle/>
        <a:p>
          <a:endParaRPr lang="pt-BR"/>
        </a:p>
      </dgm:t>
    </dgm:pt>
    <dgm:pt modelId="{CA3B36C6-7321-4FE2-A93E-87D7B2E60C3C}">
      <dgm:prSet/>
      <dgm:spPr/>
      <dgm:t>
        <a:bodyPr/>
        <a:lstStyle/>
        <a:p>
          <a:r>
            <a:rPr lang="pt-BR" dirty="0"/>
            <a:t>1987</a:t>
          </a:r>
          <a:br>
            <a:rPr lang="pt-BR" dirty="0"/>
          </a:br>
          <a:r>
            <a:rPr lang="pt-BR" dirty="0"/>
            <a:t>Perl</a:t>
          </a:r>
        </a:p>
      </dgm:t>
    </dgm:pt>
    <dgm:pt modelId="{54C57394-9DE7-47CF-B752-B9F7A8ADB712}" type="parTrans" cxnId="{417C2735-870E-4A00-BFFE-40B2B46F3D3B}">
      <dgm:prSet/>
      <dgm:spPr/>
      <dgm:t>
        <a:bodyPr/>
        <a:lstStyle/>
        <a:p>
          <a:endParaRPr lang="pt-BR"/>
        </a:p>
      </dgm:t>
    </dgm:pt>
    <dgm:pt modelId="{474C51B1-54F9-4843-9B23-369E5ED77CF1}" type="sibTrans" cxnId="{417C2735-870E-4A00-BFFE-40B2B46F3D3B}">
      <dgm:prSet/>
      <dgm:spPr/>
      <dgm:t>
        <a:bodyPr/>
        <a:lstStyle/>
        <a:p>
          <a:endParaRPr lang="pt-BR"/>
        </a:p>
      </dgm:t>
    </dgm:pt>
    <dgm:pt modelId="{558D1156-F13F-4EEA-908B-48A894A440D9}">
      <dgm:prSet/>
      <dgm:spPr/>
      <dgm:t>
        <a:bodyPr/>
        <a:lstStyle/>
        <a:p>
          <a:r>
            <a:rPr lang="pt-BR" dirty="0"/>
            <a:t>1991</a:t>
          </a:r>
          <a:br>
            <a:rPr lang="pt-BR" dirty="0"/>
          </a:br>
          <a:r>
            <a:rPr lang="pt-BR" dirty="0"/>
            <a:t>Python</a:t>
          </a:r>
        </a:p>
      </dgm:t>
    </dgm:pt>
    <dgm:pt modelId="{02A0CFA3-677D-4D47-B565-6F187A6ED36E}" type="parTrans" cxnId="{87B9564D-351A-49B1-945A-49C7BD73DB4B}">
      <dgm:prSet/>
      <dgm:spPr/>
      <dgm:t>
        <a:bodyPr/>
        <a:lstStyle/>
        <a:p>
          <a:endParaRPr lang="pt-BR"/>
        </a:p>
      </dgm:t>
    </dgm:pt>
    <dgm:pt modelId="{A66290D9-789E-41E3-940E-D29D9934282A}" type="sibTrans" cxnId="{87B9564D-351A-49B1-945A-49C7BD73DB4B}">
      <dgm:prSet/>
      <dgm:spPr/>
      <dgm:t>
        <a:bodyPr/>
        <a:lstStyle/>
        <a:p>
          <a:endParaRPr lang="pt-BR"/>
        </a:p>
      </dgm:t>
    </dgm:pt>
    <dgm:pt modelId="{E758A874-6D77-41F6-8C05-FE5B3F14759A}">
      <dgm:prSet/>
      <dgm:spPr/>
      <dgm:t>
        <a:bodyPr/>
        <a:lstStyle/>
        <a:p>
          <a:r>
            <a:rPr lang="pt-BR" dirty="0"/>
            <a:t>1970</a:t>
          </a:r>
        </a:p>
        <a:p>
          <a:r>
            <a:rPr lang="pt-BR" dirty="0"/>
            <a:t>Pascal</a:t>
          </a:r>
        </a:p>
      </dgm:t>
    </dgm:pt>
    <dgm:pt modelId="{08C82E5E-B2FA-4B46-A1DE-8EC18A0B821F}" type="parTrans" cxnId="{64FB38B7-7703-4485-B1FC-613786FF43F2}">
      <dgm:prSet/>
      <dgm:spPr/>
      <dgm:t>
        <a:bodyPr/>
        <a:lstStyle/>
        <a:p>
          <a:endParaRPr lang="pt-BR"/>
        </a:p>
      </dgm:t>
    </dgm:pt>
    <dgm:pt modelId="{41BA96B0-5D24-48E4-A410-A658813760FD}" type="sibTrans" cxnId="{64FB38B7-7703-4485-B1FC-613786FF43F2}">
      <dgm:prSet/>
      <dgm:spPr/>
      <dgm:t>
        <a:bodyPr/>
        <a:lstStyle/>
        <a:p>
          <a:endParaRPr lang="pt-BR"/>
        </a:p>
      </dgm:t>
    </dgm:pt>
    <dgm:pt modelId="{B27D0504-D947-47C3-B156-D1B9004F7A7C}">
      <dgm:prSet/>
      <dgm:spPr/>
      <dgm:t>
        <a:bodyPr/>
        <a:lstStyle/>
        <a:p>
          <a:r>
            <a:rPr lang="pt-BR" dirty="0"/>
            <a:t>1993</a:t>
          </a:r>
          <a:br>
            <a:rPr lang="pt-BR" dirty="0"/>
          </a:br>
          <a:r>
            <a:rPr lang="pt-BR" dirty="0"/>
            <a:t>Ruby</a:t>
          </a:r>
        </a:p>
      </dgm:t>
    </dgm:pt>
    <dgm:pt modelId="{8A65EA0D-1386-4969-8345-E33FE4C6DF73}" type="parTrans" cxnId="{9EF5E10C-43A8-464D-8F00-6E6EDCE4335B}">
      <dgm:prSet/>
      <dgm:spPr/>
      <dgm:t>
        <a:bodyPr/>
        <a:lstStyle/>
        <a:p>
          <a:endParaRPr lang="pt-BR"/>
        </a:p>
      </dgm:t>
    </dgm:pt>
    <dgm:pt modelId="{3A5B5638-C652-4AE1-9F9A-A59A33CE1F62}" type="sibTrans" cxnId="{9EF5E10C-43A8-464D-8F00-6E6EDCE4335B}">
      <dgm:prSet/>
      <dgm:spPr/>
      <dgm:t>
        <a:bodyPr/>
        <a:lstStyle/>
        <a:p>
          <a:endParaRPr lang="pt-BR"/>
        </a:p>
      </dgm:t>
    </dgm:pt>
    <dgm:pt modelId="{3E90D672-4C3E-43E4-9A90-7BA2D64F2BA4}">
      <dgm:prSet/>
      <dgm:spPr/>
      <dgm:t>
        <a:bodyPr/>
        <a:lstStyle/>
        <a:p>
          <a:r>
            <a:rPr lang="pt-BR" dirty="0"/>
            <a:t>1995</a:t>
          </a:r>
          <a:br>
            <a:rPr lang="pt-BR" dirty="0"/>
          </a:br>
          <a:r>
            <a:rPr lang="pt-BR" dirty="0"/>
            <a:t>Java</a:t>
          </a:r>
          <a:br>
            <a:rPr lang="pt-BR" dirty="0"/>
          </a:br>
          <a:r>
            <a:rPr lang="pt-BR" dirty="0" err="1"/>
            <a:t>Javascript</a:t>
          </a:r>
          <a:endParaRPr lang="pt-BR" dirty="0"/>
        </a:p>
      </dgm:t>
    </dgm:pt>
    <dgm:pt modelId="{F89A5D06-2C72-4A37-BC14-D5B86E55570F}" type="parTrans" cxnId="{F8C7A5AB-D369-4681-9A55-9E92B0020994}">
      <dgm:prSet/>
      <dgm:spPr/>
      <dgm:t>
        <a:bodyPr/>
        <a:lstStyle/>
        <a:p>
          <a:endParaRPr lang="pt-BR"/>
        </a:p>
      </dgm:t>
    </dgm:pt>
    <dgm:pt modelId="{6DF1F6A8-C761-4C68-824E-ADDB468AF437}" type="sibTrans" cxnId="{F8C7A5AB-D369-4681-9A55-9E92B0020994}">
      <dgm:prSet/>
      <dgm:spPr/>
      <dgm:t>
        <a:bodyPr/>
        <a:lstStyle/>
        <a:p>
          <a:endParaRPr lang="pt-BR"/>
        </a:p>
      </dgm:t>
    </dgm:pt>
    <dgm:pt modelId="{306B307D-E282-45B0-8394-1352DD51C48F}" type="pres">
      <dgm:prSet presAssocID="{8187EF97-A530-4132-A6C1-8E07CBA17647}" presName="Name0" presStyleCnt="0">
        <dgm:presLayoutVars>
          <dgm:dir/>
          <dgm:resizeHandles val="exact"/>
        </dgm:presLayoutVars>
      </dgm:prSet>
      <dgm:spPr/>
    </dgm:pt>
    <dgm:pt modelId="{07B0BC82-6860-41F9-BAA2-F8CC9BEBD0A4}" type="pres">
      <dgm:prSet presAssocID="{8187EF97-A530-4132-A6C1-8E07CBA17647}" presName="arrow" presStyleLbl="bgShp" presStyleIdx="0" presStyleCnt="1"/>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z="-152400" prstMaterial="metal">
          <a:bevelT w="88900" h="88900"/>
        </a:sp3d>
      </dgm:spPr>
    </dgm:pt>
    <dgm:pt modelId="{8911AA0C-BE3A-4ADB-B59D-14A6A7A4EB77}" type="pres">
      <dgm:prSet presAssocID="{8187EF97-A530-4132-A6C1-8E07CBA17647}" presName="points" presStyleCnt="0"/>
      <dgm:spPr/>
    </dgm:pt>
    <dgm:pt modelId="{A9A4BF0F-CA2B-47F7-8BCB-734FB04002FE}" type="pres">
      <dgm:prSet presAssocID="{9ECE00BA-D73A-4593-8968-08D1B4BD8058}" presName="compositeA" presStyleCnt="0"/>
      <dgm:spPr/>
    </dgm:pt>
    <dgm:pt modelId="{523C1A6D-CF1D-46AB-BB13-B9BD73384E91}" type="pres">
      <dgm:prSet presAssocID="{9ECE00BA-D73A-4593-8968-08D1B4BD8058}" presName="textA" presStyleLbl="revTx" presStyleIdx="0" presStyleCnt="10">
        <dgm:presLayoutVars>
          <dgm:bulletEnabled val="1"/>
        </dgm:presLayoutVars>
      </dgm:prSet>
      <dgm:spPr/>
    </dgm:pt>
    <dgm:pt modelId="{17D0C0DD-FD57-4EC0-A852-F1B81726579C}" type="pres">
      <dgm:prSet presAssocID="{9ECE00BA-D73A-4593-8968-08D1B4BD8058}" presName="circleA" presStyleLbl="node1" presStyleIdx="0" presStyleCnt="10"/>
      <dgm:spPr/>
    </dgm:pt>
    <dgm:pt modelId="{46E0A82A-D84E-4B33-981C-E60B86EE8362}" type="pres">
      <dgm:prSet presAssocID="{9ECE00BA-D73A-4593-8968-08D1B4BD8058}" presName="spaceA" presStyleCnt="0"/>
      <dgm:spPr/>
    </dgm:pt>
    <dgm:pt modelId="{8F4A7021-3CC7-460F-B60D-F454AB0B0ADB}" type="pres">
      <dgm:prSet presAssocID="{23D192AF-DFAC-4A67-8064-1DDA3D6A8D37}" presName="space" presStyleCnt="0"/>
      <dgm:spPr/>
    </dgm:pt>
    <dgm:pt modelId="{16766013-4BBA-46DC-96DC-31B823A34C24}" type="pres">
      <dgm:prSet presAssocID="{ED6572A3-2E5D-40D7-A676-29C51D869DBC}" presName="compositeB" presStyleCnt="0"/>
      <dgm:spPr/>
    </dgm:pt>
    <dgm:pt modelId="{E2C6FC8E-DBB3-460C-8B1C-DFAB6CB36182}" type="pres">
      <dgm:prSet presAssocID="{ED6572A3-2E5D-40D7-A676-29C51D869DBC}" presName="textB" presStyleLbl="revTx" presStyleIdx="1" presStyleCnt="10">
        <dgm:presLayoutVars>
          <dgm:bulletEnabled val="1"/>
        </dgm:presLayoutVars>
      </dgm:prSet>
      <dgm:spPr/>
    </dgm:pt>
    <dgm:pt modelId="{5621B32A-30FC-4D36-86D0-B78354128491}" type="pres">
      <dgm:prSet presAssocID="{ED6572A3-2E5D-40D7-A676-29C51D869DBC}" presName="circleB" presStyleLbl="node1" presStyleIdx="1" presStyleCnt="10"/>
      <dgm:spPr/>
    </dgm:pt>
    <dgm:pt modelId="{F00796AB-1761-4DC8-BDBC-003E6FA25CEA}" type="pres">
      <dgm:prSet presAssocID="{ED6572A3-2E5D-40D7-A676-29C51D869DBC}" presName="spaceB" presStyleCnt="0"/>
      <dgm:spPr/>
    </dgm:pt>
    <dgm:pt modelId="{00D6F0CC-D6B1-4BB5-97BA-5DCAED43F750}" type="pres">
      <dgm:prSet presAssocID="{F7795BB4-418E-47A8-9AC3-86B4B268F010}" presName="space" presStyleCnt="0"/>
      <dgm:spPr/>
    </dgm:pt>
    <dgm:pt modelId="{832DEC97-DAC2-4E32-9741-FB0F723FAED8}" type="pres">
      <dgm:prSet presAssocID="{105EFF9F-9C1C-49ED-A792-16580D3EB66F}" presName="compositeA" presStyleCnt="0"/>
      <dgm:spPr/>
    </dgm:pt>
    <dgm:pt modelId="{362260A7-2EBB-40FB-973A-A6691ABF1008}" type="pres">
      <dgm:prSet presAssocID="{105EFF9F-9C1C-49ED-A792-16580D3EB66F}" presName="textA" presStyleLbl="revTx" presStyleIdx="2" presStyleCnt="10">
        <dgm:presLayoutVars>
          <dgm:bulletEnabled val="1"/>
        </dgm:presLayoutVars>
      </dgm:prSet>
      <dgm:spPr/>
    </dgm:pt>
    <dgm:pt modelId="{2DDAA885-A0A0-4A7C-B2D8-BDC3AB2831CE}" type="pres">
      <dgm:prSet presAssocID="{105EFF9F-9C1C-49ED-A792-16580D3EB66F}" presName="circleA" presStyleLbl="node1" presStyleIdx="2" presStyleCnt="10"/>
      <dgm:spPr/>
    </dgm:pt>
    <dgm:pt modelId="{05636C7C-9D4A-4E07-9625-64E810250652}" type="pres">
      <dgm:prSet presAssocID="{105EFF9F-9C1C-49ED-A792-16580D3EB66F}" presName="spaceA" presStyleCnt="0"/>
      <dgm:spPr/>
    </dgm:pt>
    <dgm:pt modelId="{6E20BFAD-128D-4D58-98E0-343D91C5483B}" type="pres">
      <dgm:prSet presAssocID="{634D046C-0A14-46E1-91A0-5E0CAB7BB384}" presName="space" presStyleCnt="0"/>
      <dgm:spPr/>
    </dgm:pt>
    <dgm:pt modelId="{52570464-92CC-4D03-8F97-760363FB65D5}" type="pres">
      <dgm:prSet presAssocID="{7A89EC37-DAEF-435D-98F8-8F08809CB3CC}" presName="compositeB" presStyleCnt="0"/>
      <dgm:spPr/>
    </dgm:pt>
    <dgm:pt modelId="{0F540049-2098-4F42-8DEB-655687922CA2}" type="pres">
      <dgm:prSet presAssocID="{7A89EC37-DAEF-435D-98F8-8F08809CB3CC}" presName="textB" presStyleLbl="revTx" presStyleIdx="3" presStyleCnt="10">
        <dgm:presLayoutVars>
          <dgm:bulletEnabled val="1"/>
        </dgm:presLayoutVars>
      </dgm:prSet>
      <dgm:spPr/>
    </dgm:pt>
    <dgm:pt modelId="{C36EF859-FC07-42A3-9FB6-63D28DC949B8}" type="pres">
      <dgm:prSet presAssocID="{7A89EC37-DAEF-435D-98F8-8F08809CB3CC}" presName="circleB" presStyleLbl="node1" presStyleIdx="3" presStyleCnt="10"/>
      <dgm:spPr/>
    </dgm:pt>
    <dgm:pt modelId="{10BCBD0A-E99C-49CE-85CD-777B5811D9FC}" type="pres">
      <dgm:prSet presAssocID="{7A89EC37-DAEF-435D-98F8-8F08809CB3CC}" presName="spaceB" presStyleCnt="0"/>
      <dgm:spPr/>
    </dgm:pt>
    <dgm:pt modelId="{820C3CA1-AB3F-49E4-8BBE-A396277CA9C7}" type="pres">
      <dgm:prSet presAssocID="{C5EA8A60-7CA3-4753-9732-3D025BB34E7F}" presName="space" presStyleCnt="0"/>
      <dgm:spPr/>
    </dgm:pt>
    <dgm:pt modelId="{50934279-E098-4F87-A3F3-ED66D4C80FE4}" type="pres">
      <dgm:prSet presAssocID="{E758A874-6D77-41F6-8C05-FE5B3F14759A}" presName="compositeA" presStyleCnt="0"/>
      <dgm:spPr/>
    </dgm:pt>
    <dgm:pt modelId="{88BB7044-A6B0-49AC-8EA5-E101287778D0}" type="pres">
      <dgm:prSet presAssocID="{E758A874-6D77-41F6-8C05-FE5B3F14759A}" presName="textA" presStyleLbl="revTx" presStyleIdx="4" presStyleCnt="10">
        <dgm:presLayoutVars>
          <dgm:bulletEnabled val="1"/>
        </dgm:presLayoutVars>
      </dgm:prSet>
      <dgm:spPr/>
    </dgm:pt>
    <dgm:pt modelId="{91A6B162-B938-4EE9-A46F-8A07C4D5C8C7}" type="pres">
      <dgm:prSet presAssocID="{E758A874-6D77-41F6-8C05-FE5B3F14759A}" presName="circleA" presStyleLbl="node1" presStyleIdx="4" presStyleCnt="10"/>
      <dgm:spPr/>
    </dgm:pt>
    <dgm:pt modelId="{3FA6C68C-A247-4344-ACA2-412596C56326}" type="pres">
      <dgm:prSet presAssocID="{E758A874-6D77-41F6-8C05-FE5B3F14759A}" presName="spaceA" presStyleCnt="0"/>
      <dgm:spPr/>
    </dgm:pt>
    <dgm:pt modelId="{B760F6C9-B36C-4121-B63C-2CC35F73D411}" type="pres">
      <dgm:prSet presAssocID="{41BA96B0-5D24-48E4-A410-A658813760FD}" presName="space" presStyleCnt="0"/>
      <dgm:spPr/>
    </dgm:pt>
    <dgm:pt modelId="{22BA94CB-A5E2-420B-B8C8-99FE174357EC}" type="pres">
      <dgm:prSet presAssocID="{26A5A49F-E6E4-4A67-A075-6B6FE5B7B5BB}" presName="compositeB" presStyleCnt="0"/>
      <dgm:spPr/>
    </dgm:pt>
    <dgm:pt modelId="{1BDF1FF9-A538-4B22-876B-C36A278AADAF}" type="pres">
      <dgm:prSet presAssocID="{26A5A49F-E6E4-4A67-A075-6B6FE5B7B5BB}" presName="textB" presStyleLbl="revTx" presStyleIdx="5" presStyleCnt="10">
        <dgm:presLayoutVars>
          <dgm:bulletEnabled val="1"/>
        </dgm:presLayoutVars>
      </dgm:prSet>
      <dgm:spPr/>
    </dgm:pt>
    <dgm:pt modelId="{BB8CE059-8E4C-413F-963F-367AE2544417}" type="pres">
      <dgm:prSet presAssocID="{26A5A49F-E6E4-4A67-A075-6B6FE5B7B5BB}" presName="circleB" presStyleLbl="node1" presStyleIdx="5" presStyleCnt="10"/>
      <dgm:spPr/>
    </dgm:pt>
    <dgm:pt modelId="{49C8DEDC-AE47-4B92-8475-7E683DBD61D4}" type="pres">
      <dgm:prSet presAssocID="{26A5A49F-E6E4-4A67-A075-6B6FE5B7B5BB}" presName="spaceB" presStyleCnt="0"/>
      <dgm:spPr/>
    </dgm:pt>
    <dgm:pt modelId="{EBC261BB-8F19-411E-B0CD-5E12C3918279}" type="pres">
      <dgm:prSet presAssocID="{6AFFF2DE-3128-456A-8DB2-B277EA13A8EC}" presName="space" presStyleCnt="0"/>
      <dgm:spPr/>
    </dgm:pt>
    <dgm:pt modelId="{FDD8AFFE-1399-4500-A904-888D7DEEBF35}" type="pres">
      <dgm:prSet presAssocID="{CA3B36C6-7321-4FE2-A93E-87D7B2E60C3C}" presName="compositeA" presStyleCnt="0"/>
      <dgm:spPr/>
    </dgm:pt>
    <dgm:pt modelId="{3BE70C4C-B702-4743-8251-47B51E6D4CBF}" type="pres">
      <dgm:prSet presAssocID="{CA3B36C6-7321-4FE2-A93E-87D7B2E60C3C}" presName="textA" presStyleLbl="revTx" presStyleIdx="6" presStyleCnt="10">
        <dgm:presLayoutVars>
          <dgm:bulletEnabled val="1"/>
        </dgm:presLayoutVars>
      </dgm:prSet>
      <dgm:spPr/>
    </dgm:pt>
    <dgm:pt modelId="{8C7B4747-C650-4069-8ECB-3FD8BEA1F91D}" type="pres">
      <dgm:prSet presAssocID="{CA3B36C6-7321-4FE2-A93E-87D7B2E60C3C}" presName="circleA" presStyleLbl="node1" presStyleIdx="6" presStyleCnt="10"/>
      <dgm:spPr/>
    </dgm:pt>
    <dgm:pt modelId="{A2AE69CA-3019-4A34-85BE-E8EB4CA61340}" type="pres">
      <dgm:prSet presAssocID="{CA3B36C6-7321-4FE2-A93E-87D7B2E60C3C}" presName="spaceA" presStyleCnt="0"/>
      <dgm:spPr/>
    </dgm:pt>
    <dgm:pt modelId="{B29274CE-BF73-4148-8A89-05C6A026F771}" type="pres">
      <dgm:prSet presAssocID="{474C51B1-54F9-4843-9B23-369E5ED77CF1}" presName="space" presStyleCnt="0"/>
      <dgm:spPr/>
    </dgm:pt>
    <dgm:pt modelId="{4FDC84A4-6FEE-483B-973D-DD6E2FBE09A7}" type="pres">
      <dgm:prSet presAssocID="{558D1156-F13F-4EEA-908B-48A894A440D9}" presName="compositeB" presStyleCnt="0"/>
      <dgm:spPr/>
    </dgm:pt>
    <dgm:pt modelId="{DC196357-67B5-423E-96F9-0BE8C3BE2238}" type="pres">
      <dgm:prSet presAssocID="{558D1156-F13F-4EEA-908B-48A894A440D9}" presName="textB" presStyleLbl="revTx" presStyleIdx="7" presStyleCnt="10">
        <dgm:presLayoutVars>
          <dgm:bulletEnabled val="1"/>
        </dgm:presLayoutVars>
      </dgm:prSet>
      <dgm:spPr/>
    </dgm:pt>
    <dgm:pt modelId="{6CF4B283-FCA6-4155-A19D-BCCFEA47D9EA}" type="pres">
      <dgm:prSet presAssocID="{558D1156-F13F-4EEA-908B-48A894A440D9}" presName="circleB" presStyleLbl="node1" presStyleIdx="7" presStyleCnt="10"/>
      <dgm:spPr/>
    </dgm:pt>
    <dgm:pt modelId="{ED3CC903-C1F7-452F-91D2-313C451F83DD}" type="pres">
      <dgm:prSet presAssocID="{558D1156-F13F-4EEA-908B-48A894A440D9}" presName="spaceB" presStyleCnt="0"/>
      <dgm:spPr/>
    </dgm:pt>
    <dgm:pt modelId="{85DB9DA8-B2BC-4899-8DDC-8B0886D9902E}" type="pres">
      <dgm:prSet presAssocID="{A66290D9-789E-41E3-940E-D29D9934282A}" presName="space" presStyleCnt="0"/>
      <dgm:spPr/>
    </dgm:pt>
    <dgm:pt modelId="{0A9720AB-13C9-4B20-B15A-BBE67A8939FC}" type="pres">
      <dgm:prSet presAssocID="{B27D0504-D947-47C3-B156-D1B9004F7A7C}" presName="compositeA" presStyleCnt="0"/>
      <dgm:spPr/>
    </dgm:pt>
    <dgm:pt modelId="{A21709C5-E966-4327-BA56-EBD61A9B8E18}" type="pres">
      <dgm:prSet presAssocID="{B27D0504-D947-47C3-B156-D1B9004F7A7C}" presName="textA" presStyleLbl="revTx" presStyleIdx="8" presStyleCnt="10">
        <dgm:presLayoutVars>
          <dgm:bulletEnabled val="1"/>
        </dgm:presLayoutVars>
      </dgm:prSet>
      <dgm:spPr/>
    </dgm:pt>
    <dgm:pt modelId="{CE3974F8-637B-489C-A7F9-6194CDE6FFF5}" type="pres">
      <dgm:prSet presAssocID="{B27D0504-D947-47C3-B156-D1B9004F7A7C}" presName="circleA" presStyleLbl="node1" presStyleIdx="8" presStyleCnt="10"/>
      <dgm:spPr/>
    </dgm:pt>
    <dgm:pt modelId="{5B374A31-F32F-4C19-AB69-4E0A67058731}" type="pres">
      <dgm:prSet presAssocID="{B27D0504-D947-47C3-B156-D1B9004F7A7C}" presName="spaceA" presStyleCnt="0"/>
      <dgm:spPr/>
    </dgm:pt>
    <dgm:pt modelId="{BBA6A93A-F62B-4196-A503-F6E0080D45E7}" type="pres">
      <dgm:prSet presAssocID="{3A5B5638-C652-4AE1-9F9A-A59A33CE1F62}" presName="space" presStyleCnt="0"/>
      <dgm:spPr/>
    </dgm:pt>
    <dgm:pt modelId="{D367878F-82AC-4E83-9FC2-D572B07392D2}" type="pres">
      <dgm:prSet presAssocID="{3E90D672-4C3E-43E4-9A90-7BA2D64F2BA4}" presName="compositeB" presStyleCnt="0"/>
      <dgm:spPr/>
    </dgm:pt>
    <dgm:pt modelId="{96631918-EBA5-4C76-8F86-946C17F4372F}" type="pres">
      <dgm:prSet presAssocID="{3E90D672-4C3E-43E4-9A90-7BA2D64F2BA4}" presName="textB" presStyleLbl="revTx" presStyleIdx="9" presStyleCnt="10">
        <dgm:presLayoutVars>
          <dgm:bulletEnabled val="1"/>
        </dgm:presLayoutVars>
      </dgm:prSet>
      <dgm:spPr/>
    </dgm:pt>
    <dgm:pt modelId="{3580ED10-FBFE-4F53-B5BC-62A276BCDC85}" type="pres">
      <dgm:prSet presAssocID="{3E90D672-4C3E-43E4-9A90-7BA2D64F2BA4}" presName="circleB" presStyleLbl="node1" presStyleIdx="9" presStyleCnt="10"/>
      <dgm:spPr/>
    </dgm:pt>
    <dgm:pt modelId="{6A1E78AD-5BF6-4002-B9A4-1F7B39E15606}" type="pres">
      <dgm:prSet presAssocID="{3E90D672-4C3E-43E4-9A90-7BA2D64F2BA4}" presName="spaceB" presStyleCnt="0"/>
      <dgm:spPr/>
    </dgm:pt>
  </dgm:ptLst>
  <dgm:cxnLst>
    <dgm:cxn modelId="{56A0E305-B041-4DE8-9680-9D5FF00BDD12}" type="presOf" srcId="{9ECE00BA-D73A-4593-8968-08D1B4BD8058}" destId="{523C1A6D-CF1D-46AB-BB13-B9BD73384E91}" srcOrd="0" destOrd="0" presId="urn:microsoft.com/office/officeart/2005/8/layout/hProcess11"/>
    <dgm:cxn modelId="{14E1D009-7EAA-401D-9BEA-228991F03E0A}" type="presOf" srcId="{CA3B36C6-7321-4FE2-A93E-87D7B2E60C3C}" destId="{3BE70C4C-B702-4743-8251-47B51E6D4CBF}" srcOrd="0" destOrd="0" presId="urn:microsoft.com/office/officeart/2005/8/layout/hProcess11"/>
    <dgm:cxn modelId="{3ED1200C-528D-4738-9F7F-E804BA28D857}" type="presOf" srcId="{B27D0504-D947-47C3-B156-D1B9004F7A7C}" destId="{A21709C5-E966-4327-BA56-EBD61A9B8E18}" srcOrd="0" destOrd="0" presId="urn:microsoft.com/office/officeart/2005/8/layout/hProcess11"/>
    <dgm:cxn modelId="{9EF5E10C-43A8-464D-8F00-6E6EDCE4335B}" srcId="{8187EF97-A530-4132-A6C1-8E07CBA17647}" destId="{B27D0504-D947-47C3-B156-D1B9004F7A7C}" srcOrd="8" destOrd="0" parTransId="{8A65EA0D-1386-4969-8345-E33FE4C6DF73}" sibTransId="{3A5B5638-C652-4AE1-9F9A-A59A33CE1F62}"/>
    <dgm:cxn modelId="{D8361C15-A6D1-4E72-94CC-9C156ABDB00E}" type="presOf" srcId="{558D1156-F13F-4EEA-908B-48A894A440D9}" destId="{DC196357-67B5-423E-96F9-0BE8C3BE2238}" srcOrd="0" destOrd="0" presId="urn:microsoft.com/office/officeart/2005/8/layout/hProcess11"/>
    <dgm:cxn modelId="{417C2735-870E-4A00-BFFE-40B2B46F3D3B}" srcId="{8187EF97-A530-4132-A6C1-8E07CBA17647}" destId="{CA3B36C6-7321-4FE2-A93E-87D7B2E60C3C}" srcOrd="6" destOrd="0" parTransId="{54C57394-9DE7-47CF-B752-B9F7A8ADB712}" sibTransId="{474C51B1-54F9-4843-9B23-369E5ED77CF1}"/>
    <dgm:cxn modelId="{EAD1F85F-B455-4459-A498-719DB7E82833}" type="presOf" srcId="{8187EF97-A530-4132-A6C1-8E07CBA17647}" destId="{306B307D-E282-45B0-8394-1352DD51C48F}" srcOrd="0" destOrd="0" presId="urn:microsoft.com/office/officeart/2005/8/layout/hProcess11"/>
    <dgm:cxn modelId="{87B9564D-351A-49B1-945A-49C7BD73DB4B}" srcId="{8187EF97-A530-4132-A6C1-8E07CBA17647}" destId="{558D1156-F13F-4EEA-908B-48A894A440D9}" srcOrd="7" destOrd="0" parTransId="{02A0CFA3-677D-4D47-B565-6F187A6ED36E}" sibTransId="{A66290D9-789E-41E3-940E-D29D9934282A}"/>
    <dgm:cxn modelId="{6D6F2D6F-1AC8-423C-89FD-91483A29D1FD}" srcId="{8187EF97-A530-4132-A6C1-8E07CBA17647}" destId="{7A89EC37-DAEF-435D-98F8-8F08809CB3CC}" srcOrd="3" destOrd="0" parTransId="{6B82BE59-48EE-4B0B-9FEF-1E9033D90A88}" sibTransId="{C5EA8A60-7CA3-4753-9732-3D025BB34E7F}"/>
    <dgm:cxn modelId="{FFDD3E50-14D6-448E-8C21-BD97F3CDCD24}" type="presOf" srcId="{7A89EC37-DAEF-435D-98F8-8F08809CB3CC}" destId="{0F540049-2098-4F42-8DEB-655687922CA2}" srcOrd="0" destOrd="0" presId="urn:microsoft.com/office/officeart/2005/8/layout/hProcess11"/>
    <dgm:cxn modelId="{F8AAD370-AE09-4367-AB3E-0A37EDC909F0}" srcId="{8187EF97-A530-4132-A6C1-8E07CBA17647}" destId="{9ECE00BA-D73A-4593-8968-08D1B4BD8058}" srcOrd="0" destOrd="0" parTransId="{2E2478E0-285E-40D7-A586-00033899D201}" sibTransId="{23D192AF-DFAC-4A67-8064-1DDA3D6A8D37}"/>
    <dgm:cxn modelId="{F4BB9A78-30A0-4FBF-B783-BB29426C70B1}" type="presOf" srcId="{105EFF9F-9C1C-49ED-A792-16580D3EB66F}" destId="{362260A7-2EBB-40FB-973A-A6691ABF1008}" srcOrd="0" destOrd="0" presId="urn:microsoft.com/office/officeart/2005/8/layout/hProcess11"/>
    <dgm:cxn modelId="{87A4667C-60AE-45FE-B4DE-5931A094C481}" type="presOf" srcId="{E758A874-6D77-41F6-8C05-FE5B3F14759A}" destId="{88BB7044-A6B0-49AC-8EA5-E101287778D0}" srcOrd="0" destOrd="0" presId="urn:microsoft.com/office/officeart/2005/8/layout/hProcess11"/>
    <dgm:cxn modelId="{B9E87E7D-4C9B-4E4C-A4D6-36D4249CBDC6}" srcId="{8187EF97-A530-4132-A6C1-8E07CBA17647}" destId="{ED6572A3-2E5D-40D7-A676-29C51D869DBC}" srcOrd="1" destOrd="0" parTransId="{2191A8F6-CA3E-45A3-BBFC-EC66DDD3DB5F}" sibTransId="{F7795BB4-418E-47A8-9AC3-86B4B268F010}"/>
    <dgm:cxn modelId="{89664B7E-6814-4E3F-B981-6678FC15F98F}" srcId="{8187EF97-A530-4132-A6C1-8E07CBA17647}" destId="{26A5A49F-E6E4-4A67-A075-6B6FE5B7B5BB}" srcOrd="5" destOrd="0" parTransId="{E9BECD5A-B713-4433-923F-73FA12FF66E2}" sibTransId="{6AFFF2DE-3128-456A-8DB2-B277EA13A8EC}"/>
    <dgm:cxn modelId="{F8C7A5AB-D369-4681-9A55-9E92B0020994}" srcId="{8187EF97-A530-4132-A6C1-8E07CBA17647}" destId="{3E90D672-4C3E-43E4-9A90-7BA2D64F2BA4}" srcOrd="9" destOrd="0" parTransId="{F89A5D06-2C72-4A37-BC14-D5B86E55570F}" sibTransId="{6DF1F6A8-C761-4C68-824E-ADDB468AF437}"/>
    <dgm:cxn modelId="{ECE571B1-753E-48B2-B159-1B8B3D48011D}" srcId="{8187EF97-A530-4132-A6C1-8E07CBA17647}" destId="{105EFF9F-9C1C-49ED-A792-16580D3EB66F}" srcOrd="2" destOrd="0" parTransId="{6A3C66D0-35AA-41DF-91B3-8EDB8EE32823}" sibTransId="{634D046C-0A14-46E1-91A0-5E0CAB7BB384}"/>
    <dgm:cxn modelId="{8B6112B4-378A-482F-B1B2-7E6F07CE4BBE}" type="presOf" srcId="{ED6572A3-2E5D-40D7-A676-29C51D869DBC}" destId="{E2C6FC8E-DBB3-460C-8B1C-DFAB6CB36182}" srcOrd="0" destOrd="0" presId="urn:microsoft.com/office/officeart/2005/8/layout/hProcess11"/>
    <dgm:cxn modelId="{64FB38B7-7703-4485-B1FC-613786FF43F2}" srcId="{8187EF97-A530-4132-A6C1-8E07CBA17647}" destId="{E758A874-6D77-41F6-8C05-FE5B3F14759A}" srcOrd="4" destOrd="0" parTransId="{08C82E5E-B2FA-4B46-A1DE-8EC18A0B821F}" sibTransId="{41BA96B0-5D24-48E4-A410-A658813760FD}"/>
    <dgm:cxn modelId="{2AD029BC-9947-4373-A093-565698E1FE3C}" type="presOf" srcId="{3E90D672-4C3E-43E4-9A90-7BA2D64F2BA4}" destId="{96631918-EBA5-4C76-8F86-946C17F4372F}" srcOrd="0" destOrd="0" presId="urn:microsoft.com/office/officeart/2005/8/layout/hProcess11"/>
    <dgm:cxn modelId="{AB8886DF-AD00-4FC3-B985-D10B8D0B1864}" type="presOf" srcId="{26A5A49F-E6E4-4A67-A075-6B6FE5B7B5BB}" destId="{1BDF1FF9-A538-4B22-876B-C36A278AADAF}" srcOrd="0" destOrd="0" presId="urn:microsoft.com/office/officeart/2005/8/layout/hProcess11"/>
    <dgm:cxn modelId="{DB023DE1-CE8E-4596-BD92-9D982C82D013}" type="presParOf" srcId="{306B307D-E282-45B0-8394-1352DD51C48F}" destId="{07B0BC82-6860-41F9-BAA2-F8CC9BEBD0A4}" srcOrd="0" destOrd="0" presId="urn:microsoft.com/office/officeart/2005/8/layout/hProcess11"/>
    <dgm:cxn modelId="{1A3F87CA-8B86-4ABE-AFDA-AC060F09D90A}" type="presParOf" srcId="{306B307D-E282-45B0-8394-1352DD51C48F}" destId="{8911AA0C-BE3A-4ADB-B59D-14A6A7A4EB77}" srcOrd="1" destOrd="0" presId="urn:microsoft.com/office/officeart/2005/8/layout/hProcess11"/>
    <dgm:cxn modelId="{453637DB-C20B-4897-8C20-CC01A2E63184}" type="presParOf" srcId="{8911AA0C-BE3A-4ADB-B59D-14A6A7A4EB77}" destId="{A9A4BF0F-CA2B-47F7-8BCB-734FB04002FE}" srcOrd="0" destOrd="0" presId="urn:microsoft.com/office/officeart/2005/8/layout/hProcess11"/>
    <dgm:cxn modelId="{2DF1B5F2-1969-4AA7-8102-7D0AC3F0F855}" type="presParOf" srcId="{A9A4BF0F-CA2B-47F7-8BCB-734FB04002FE}" destId="{523C1A6D-CF1D-46AB-BB13-B9BD73384E91}" srcOrd="0" destOrd="0" presId="urn:microsoft.com/office/officeart/2005/8/layout/hProcess11"/>
    <dgm:cxn modelId="{ABF49931-246E-49E3-A179-DE5D6C897F09}" type="presParOf" srcId="{A9A4BF0F-CA2B-47F7-8BCB-734FB04002FE}" destId="{17D0C0DD-FD57-4EC0-A852-F1B81726579C}" srcOrd="1" destOrd="0" presId="urn:microsoft.com/office/officeart/2005/8/layout/hProcess11"/>
    <dgm:cxn modelId="{65FA3A6D-E0EF-4C82-83BE-94A896DDB99C}" type="presParOf" srcId="{A9A4BF0F-CA2B-47F7-8BCB-734FB04002FE}" destId="{46E0A82A-D84E-4B33-981C-E60B86EE8362}" srcOrd="2" destOrd="0" presId="urn:microsoft.com/office/officeart/2005/8/layout/hProcess11"/>
    <dgm:cxn modelId="{7A40DEAA-EA8A-4931-9709-8976943B8389}" type="presParOf" srcId="{8911AA0C-BE3A-4ADB-B59D-14A6A7A4EB77}" destId="{8F4A7021-3CC7-460F-B60D-F454AB0B0ADB}" srcOrd="1" destOrd="0" presId="urn:microsoft.com/office/officeart/2005/8/layout/hProcess11"/>
    <dgm:cxn modelId="{72946692-8041-4846-8A45-74EDBB866FFD}" type="presParOf" srcId="{8911AA0C-BE3A-4ADB-B59D-14A6A7A4EB77}" destId="{16766013-4BBA-46DC-96DC-31B823A34C24}" srcOrd="2" destOrd="0" presId="urn:microsoft.com/office/officeart/2005/8/layout/hProcess11"/>
    <dgm:cxn modelId="{85798862-590C-42DB-B8C7-E061EBCF8FA6}" type="presParOf" srcId="{16766013-4BBA-46DC-96DC-31B823A34C24}" destId="{E2C6FC8E-DBB3-460C-8B1C-DFAB6CB36182}" srcOrd="0" destOrd="0" presId="urn:microsoft.com/office/officeart/2005/8/layout/hProcess11"/>
    <dgm:cxn modelId="{16414B03-BCD1-4FDF-A36B-DEADAEB397FE}" type="presParOf" srcId="{16766013-4BBA-46DC-96DC-31B823A34C24}" destId="{5621B32A-30FC-4D36-86D0-B78354128491}" srcOrd="1" destOrd="0" presId="urn:microsoft.com/office/officeart/2005/8/layout/hProcess11"/>
    <dgm:cxn modelId="{1355118D-42EC-4454-B130-3E87A44AF0DD}" type="presParOf" srcId="{16766013-4BBA-46DC-96DC-31B823A34C24}" destId="{F00796AB-1761-4DC8-BDBC-003E6FA25CEA}" srcOrd="2" destOrd="0" presId="urn:microsoft.com/office/officeart/2005/8/layout/hProcess11"/>
    <dgm:cxn modelId="{A9FF0153-A1D6-418A-A623-5C56155D9F7B}" type="presParOf" srcId="{8911AA0C-BE3A-4ADB-B59D-14A6A7A4EB77}" destId="{00D6F0CC-D6B1-4BB5-97BA-5DCAED43F750}" srcOrd="3" destOrd="0" presId="urn:microsoft.com/office/officeart/2005/8/layout/hProcess11"/>
    <dgm:cxn modelId="{D52F8914-252F-4391-AD02-07FE39E03709}" type="presParOf" srcId="{8911AA0C-BE3A-4ADB-B59D-14A6A7A4EB77}" destId="{832DEC97-DAC2-4E32-9741-FB0F723FAED8}" srcOrd="4" destOrd="0" presId="urn:microsoft.com/office/officeart/2005/8/layout/hProcess11"/>
    <dgm:cxn modelId="{9C237AE1-C374-4C1B-9802-932A0D1CCAD2}" type="presParOf" srcId="{832DEC97-DAC2-4E32-9741-FB0F723FAED8}" destId="{362260A7-2EBB-40FB-973A-A6691ABF1008}" srcOrd="0" destOrd="0" presId="urn:microsoft.com/office/officeart/2005/8/layout/hProcess11"/>
    <dgm:cxn modelId="{26A98655-491A-44F3-A178-27B5A2240F6E}" type="presParOf" srcId="{832DEC97-DAC2-4E32-9741-FB0F723FAED8}" destId="{2DDAA885-A0A0-4A7C-B2D8-BDC3AB2831CE}" srcOrd="1" destOrd="0" presId="urn:microsoft.com/office/officeart/2005/8/layout/hProcess11"/>
    <dgm:cxn modelId="{C9EE9A7F-5787-4B92-88DD-154663987761}" type="presParOf" srcId="{832DEC97-DAC2-4E32-9741-FB0F723FAED8}" destId="{05636C7C-9D4A-4E07-9625-64E810250652}" srcOrd="2" destOrd="0" presId="urn:microsoft.com/office/officeart/2005/8/layout/hProcess11"/>
    <dgm:cxn modelId="{AA23587F-A1FA-4539-A96C-316713DA9B28}" type="presParOf" srcId="{8911AA0C-BE3A-4ADB-B59D-14A6A7A4EB77}" destId="{6E20BFAD-128D-4D58-98E0-343D91C5483B}" srcOrd="5" destOrd="0" presId="urn:microsoft.com/office/officeart/2005/8/layout/hProcess11"/>
    <dgm:cxn modelId="{55BB146D-FC22-47D3-90AC-06301551B178}" type="presParOf" srcId="{8911AA0C-BE3A-4ADB-B59D-14A6A7A4EB77}" destId="{52570464-92CC-4D03-8F97-760363FB65D5}" srcOrd="6" destOrd="0" presId="urn:microsoft.com/office/officeart/2005/8/layout/hProcess11"/>
    <dgm:cxn modelId="{CE71134A-FE67-44E2-B702-9521E893F03C}" type="presParOf" srcId="{52570464-92CC-4D03-8F97-760363FB65D5}" destId="{0F540049-2098-4F42-8DEB-655687922CA2}" srcOrd="0" destOrd="0" presId="urn:microsoft.com/office/officeart/2005/8/layout/hProcess11"/>
    <dgm:cxn modelId="{B3953D0B-EAD1-4484-8844-3F9603CB6E08}" type="presParOf" srcId="{52570464-92CC-4D03-8F97-760363FB65D5}" destId="{C36EF859-FC07-42A3-9FB6-63D28DC949B8}" srcOrd="1" destOrd="0" presId="urn:microsoft.com/office/officeart/2005/8/layout/hProcess11"/>
    <dgm:cxn modelId="{455DF057-5F43-47E9-9C94-268C6BD00890}" type="presParOf" srcId="{52570464-92CC-4D03-8F97-760363FB65D5}" destId="{10BCBD0A-E99C-49CE-85CD-777B5811D9FC}" srcOrd="2" destOrd="0" presId="urn:microsoft.com/office/officeart/2005/8/layout/hProcess11"/>
    <dgm:cxn modelId="{2E858F99-9A70-423F-8DAA-64978E0475C2}" type="presParOf" srcId="{8911AA0C-BE3A-4ADB-B59D-14A6A7A4EB77}" destId="{820C3CA1-AB3F-49E4-8BBE-A396277CA9C7}" srcOrd="7" destOrd="0" presId="urn:microsoft.com/office/officeart/2005/8/layout/hProcess11"/>
    <dgm:cxn modelId="{0AC8ED73-7B41-47B7-AEE1-99906CA41173}" type="presParOf" srcId="{8911AA0C-BE3A-4ADB-B59D-14A6A7A4EB77}" destId="{50934279-E098-4F87-A3F3-ED66D4C80FE4}" srcOrd="8" destOrd="0" presId="urn:microsoft.com/office/officeart/2005/8/layout/hProcess11"/>
    <dgm:cxn modelId="{A9B2D4E1-51E1-4368-9AF4-49F1FFE16A9B}" type="presParOf" srcId="{50934279-E098-4F87-A3F3-ED66D4C80FE4}" destId="{88BB7044-A6B0-49AC-8EA5-E101287778D0}" srcOrd="0" destOrd="0" presId="urn:microsoft.com/office/officeart/2005/8/layout/hProcess11"/>
    <dgm:cxn modelId="{F6E5A18E-0487-4AA0-B3D5-4EDB8C852D5A}" type="presParOf" srcId="{50934279-E098-4F87-A3F3-ED66D4C80FE4}" destId="{91A6B162-B938-4EE9-A46F-8A07C4D5C8C7}" srcOrd="1" destOrd="0" presId="urn:microsoft.com/office/officeart/2005/8/layout/hProcess11"/>
    <dgm:cxn modelId="{8FE503E2-8D98-41F7-A91F-A4D831208AED}" type="presParOf" srcId="{50934279-E098-4F87-A3F3-ED66D4C80FE4}" destId="{3FA6C68C-A247-4344-ACA2-412596C56326}" srcOrd="2" destOrd="0" presId="urn:microsoft.com/office/officeart/2005/8/layout/hProcess11"/>
    <dgm:cxn modelId="{7B66D3CF-FD7D-41B1-961D-FEC676844EF5}" type="presParOf" srcId="{8911AA0C-BE3A-4ADB-B59D-14A6A7A4EB77}" destId="{B760F6C9-B36C-4121-B63C-2CC35F73D411}" srcOrd="9" destOrd="0" presId="urn:microsoft.com/office/officeart/2005/8/layout/hProcess11"/>
    <dgm:cxn modelId="{C97DF01D-1BDB-4A14-A65A-BDC1034ED39E}" type="presParOf" srcId="{8911AA0C-BE3A-4ADB-B59D-14A6A7A4EB77}" destId="{22BA94CB-A5E2-420B-B8C8-99FE174357EC}" srcOrd="10" destOrd="0" presId="urn:microsoft.com/office/officeart/2005/8/layout/hProcess11"/>
    <dgm:cxn modelId="{A0B7E8F4-E1BC-404D-B598-996D6E473B90}" type="presParOf" srcId="{22BA94CB-A5E2-420B-B8C8-99FE174357EC}" destId="{1BDF1FF9-A538-4B22-876B-C36A278AADAF}" srcOrd="0" destOrd="0" presId="urn:microsoft.com/office/officeart/2005/8/layout/hProcess11"/>
    <dgm:cxn modelId="{7B4F884C-C674-4CC1-B260-EB1B7B3F6903}" type="presParOf" srcId="{22BA94CB-A5E2-420B-B8C8-99FE174357EC}" destId="{BB8CE059-8E4C-413F-963F-367AE2544417}" srcOrd="1" destOrd="0" presId="urn:microsoft.com/office/officeart/2005/8/layout/hProcess11"/>
    <dgm:cxn modelId="{D4D611D5-1BB7-43E1-B814-28528EDA39BD}" type="presParOf" srcId="{22BA94CB-A5E2-420B-B8C8-99FE174357EC}" destId="{49C8DEDC-AE47-4B92-8475-7E683DBD61D4}" srcOrd="2" destOrd="0" presId="urn:microsoft.com/office/officeart/2005/8/layout/hProcess11"/>
    <dgm:cxn modelId="{45F77A09-E339-48F1-A119-9D3C1FFB009A}" type="presParOf" srcId="{8911AA0C-BE3A-4ADB-B59D-14A6A7A4EB77}" destId="{EBC261BB-8F19-411E-B0CD-5E12C3918279}" srcOrd="11" destOrd="0" presId="urn:microsoft.com/office/officeart/2005/8/layout/hProcess11"/>
    <dgm:cxn modelId="{36F11C6B-C164-48F2-9A7F-C4577B1CE88D}" type="presParOf" srcId="{8911AA0C-BE3A-4ADB-B59D-14A6A7A4EB77}" destId="{FDD8AFFE-1399-4500-A904-888D7DEEBF35}" srcOrd="12" destOrd="0" presId="urn:microsoft.com/office/officeart/2005/8/layout/hProcess11"/>
    <dgm:cxn modelId="{5D45B021-670A-4EF4-A786-704985730F4B}" type="presParOf" srcId="{FDD8AFFE-1399-4500-A904-888D7DEEBF35}" destId="{3BE70C4C-B702-4743-8251-47B51E6D4CBF}" srcOrd="0" destOrd="0" presId="urn:microsoft.com/office/officeart/2005/8/layout/hProcess11"/>
    <dgm:cxn modelId="{05126A9D-98F3-43AD-82B3-1C977142886B}" type="presParOf" srcId="{FDD8AFFE-1399-4500-A904-888D7DEEBF35}" destId="{8C7B4747-C650-4069-8ECB-3FD8BEA1F91D}" srcOrd="1" destOrd="0" presId="urn:microsoft.com/office/officeart/2005/8/layout/hProcess11"/>
    <dgm:cxn modelId="{63F086AA-AAE0-4AFA-8171-1B1C3EBFFD5E}" type="presParOf" srcId="{FDD8AFFE-1399-4500-A904-888D7DEEBF35}" destId="{A2AE69CA-3019-4A34-85BE-E8EB4CA61340}" srcOrd="2" destOrd="0" presId="urn:microsoft.com/office/officeart/2005/8/layout/hProcess11"/>
    <dgm:cxn modelId="{50F1F581-2F77-4CED-9C57-828C3E3BE261}" type="presParOf" srcId="{8911AA0C-BE3A-4ADB-B59D-14A6A7A4EB77}" destId="{B29274CE-BF73-4148-8A89-05C6A026F771}" srcOrd="13" destOrd="0" presId="urn:microsoft.com/office/officeart/2005/8/layout/hProcess11"/>
    <dgm:cxn modelId="{5776A170-E4E5-46A6-B6F0-58182F4AB1F6}" type="presParOf" srcId="{8911AA0C-BE3A-4ADB-B59D-14A6A7A4EB77}" destId="{4FDC84A4-6FEE-483B-973D-DD6E2FBE09A7}" srcOrd="14" destOrd="0" presId="urn:microsoft.com/office/officeart/2005/8/layout/hProcess11"/>
    <dgm:cxn modelId="{C64467BF-4A1E-4A5A-A1BD-12CB0909C11F}" type="presParOf" srcId="{4FDC84A4-6FEE-483B-973D-DD6E2FBE09A7}" destId="{DC196357-67B5-423E-96F9-0BE8C3BE2238}" srcOrd="0" destOrd="0" presId="urn:microsoft.com/office/officeart/2005/8/layout/hProcess11"/>
    <dgm:cxn modelId="{E8C72FC6-DD45-4DFD-B1D9-E229023A720F}" type="presParOf" srcId="{4FDC84A4-6FEE-483B-973D-DD6E2FBE09A7}" destId="{6CF4B283-FCA6-4155-A19D-BCCFEA47D9EA}" srcOrd="1" destOrd="0" presId="urn:microsoft.com/office/officeart/2005/8/layout/hProcess11"/>
    <dgm:cxn modelId="{55339A32-DE3C-4D5E-91A5-FE581B798B1F}" type="presParOf" srcId="{4FDC84A4-6FEE-483B-973D-DD6E2FBE09A7}" destId="{ED3CC903-C1F7-452F-91D2-313C451F83DD}" srcOrd="2" destOrd="0" presId="urn:microsoft.com/office/officeart/2005/8/layout/hProcess11"/>
    <dgm:cxn modelId="{C2AD1E49-CDA4-44C3-9F55-7031DCDBD321}" type="presParOf" srcId="{8911AA0C-BE3A-4ADB-B59D-14A6A7A4EB77}" destId="{85DB9DA8-B2BC-4899-8DDC-8B0886D9902E}" srcOrd="15" destOrd="0" presId="urn:microsoft.com/office/officeart/2005/8/layout/hProcess11"/>
    <dgm:cxn modelId="{1946EBAF-42E9-4429-A481-F7C3C1BABA62}" type="presParOf" srcId="{8911AA0C-BE3A-4ADB-B59D-14A6A7A4EB77}" destId="{0A9720AB-13C9-4B20-B15A-BBE67A8939FC}" srcOrd="16" destOrd="0" presId="urn:microsoft.com/office/officeart/2005/8/layout/hProcess11"/>
    <dgm:cxn modelId="{B09D49FC-29C0-4E7F-81A3-B8DA81A7A34B}" type="presParOf" srcId="{0A9720AB-13C9-4B20-B15A-BBE67A8939FC}" destId="{A21709C5-E966-4327-BA56-EBD61A9B8E18}" srcOrd="0" destOrd="0" presId="urn:microsoft.com/office/officeart/2005/8/layout/hProcess11"/>
    <dgm:cxn modelId="{5BC70128-4EEF-4AE1-BD37-A1319470F300}" type="presParOf" srcId="{0A9720AB-13C9-4B20-B15A-BBE67A8939FC}" destId="{CE3974F8-637B-489C-A7F9-6194CDE6FFF5}" srcOrd="1" destOrd="0" presId="urn:microsoft.com/office/officeart/2005/8/layout/hProcess11"/>
    <dgm:cxn modelId="{A2D858B9-89F9-4A0C-8F3C-E03D80A7AC9B}" type="presParOf" srcId="{0A9720AB-13C9-4B20-B15A-BBE67A8939FC}" destId="{5B374A31-F32F-4C19-AB69-4E0A67058731}" srcOrd="2" destOrd="0" presId="urn:microsoft.com/office/officeart/2005/8/layout/hProcess11"/>
    <dgm:cxn modelId="{90FEF531-159E-4EA3-9A07-3E2591AAA309}" type="presParOf" srcId="{8911AA0C-BE3A-4ADB-B59D-14A6A7A4EB77}" destId="{BBA6A93A-F62B-4196-A503-F6E0080D45E7}" srcOrd="17" destOrd="0" presId="urn:microsoft.com/office/officeart/2005/8/layout/hProcess11"/>
    <dgm:cxn modelId="{0D0539B1-8F68-464A-8127-99C8E0551131}" type="presParOf" srcId="{8911AA0C-BE3A-4ADB-B59D-14A6A7A4EB77}" destId="{D367878F-82AC-4E83-9FC2-D572B07392D2}" srcOrd="18" destOrd="0" presId="urn:microsoft.com/office/officeart/2005/8/layout/hProcess11"/>
    <dgm:cxn modelId="{F44C9D88-F4C3-4983-A3A3-8E5942EFD0C1}" type="presParOf" srcId="{D367878F-82AC-4E83-9FC2-D572B07392D2}" destId="{96631918-EBA5-4C76-8F86-946C17F4372F}" srcOrd="0" destOrd="0" presId="urn:microsoft.com/office/officeart/2005/8/layout/hProcess11"/>
    <dgm:cxn modelId="{000425D8-752C-4071-BE40-7A07348C3E93}" type="presParOf" srcId="{D367878F-82AC-4E83-9FC2-D572B07392D2}" destId="{3580ED10-FBFE-4F53-B5BC-62A276BCDC85}" srcOrd="1" destOrd="0" presId="urn:microsoft.com/office/officeart/2005/8/layout/hProcess11"/>
    <dgm:cxn modelId="{28D69C99-6D45-4557-AB01-937643D135D7}" type="presParOf" srcId="{D367878F-82AC-4E83-9FC2-D572B07392D2}" destId="{6A1E78AD-5BF6-4002-B9A4-1F7B39E15606}"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B0BC82-6860-41F9-BAA2-F8CC9BEBD0A4}">
      <dsp:nvSpPr>
        <dsp:cNvPr id="0" name=""/>
        <dsp:cNvSpPr/>
      </dsp:nvSpPr>
      <dsp:spPr>
        <a:xfrm>
          <a:off x="0" y="1633259"/>
          <a:ext cx="11110863" cy="2177678"/>
        </a:xfrm>
        <a:prstGeom prst="notchedRightArrow">
          <a:avLst/>
        </a:prstGeom>
        <a:gradFill rotWithShape="0">
          <a:gsLst>
            <a:gs pos="0">
              <a:schemeClr val="accent1">
                <a:tint val="40000"/>
                <a:hueOff val="0"/>
                <a:satOff val="0"/>
                <a:lumOff val="0"/>
                <a:alphaOff val="0"/>
                <a:tint val="96000"/>
                <a:lumMod val="100000"/>
              </a:schemeClr>
            </a:gs>
            <a:gs pos="78000">
              <a:schemeClr val="accent1">
                <a:tint val="40000"/>
                <a:hueOff val="0"/>
                <a:satOff val="0"/>
                <a:lumOff val="0"/>
                <a:alphaOff val="0"/>
                <a:shade val="94000"/>
                <a:lumMod val="94000"/>
              </a:schemeClr>
            </a:gs>
          </a:gsLst>
          <a:lin ang="5400000" scaled="0"/>
        </a:gradFill>
        <a:ln>
          <a:noFill/>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z="-152400" prstMaterial="metal">
          <a:bevelT w="88900" h="88900"/>
        </a:sp3d>
      </dsp:spPr>
      <dsp:style>
        <a:lnRef idx="0">
          <a:scrgbClr r="0" g="0" b="0"/>
        </a:lnRef>
        <a:fillRef idx="3">
          <a:scrgbClr r="0" g="0" b="0"/>
        </a:fillRef>
        <a:effectRef idx="0">
          <a:scrgbClr r="0" g="0" b="0"/>
        </a:effectRef>
        <a:fontRef idx="minor"/>
      </dsp:style>
    </dsp:sp>
    <dsp:sp modelId="{523C1A6D-CF1D-46AB-BB13-B9BD73384E91}">
      <dsp:nvSpPr>
        <dsp:cNvPr id="0" name=""/>
        <dsp:cNvSpPr/>
      </dsp:nvSpPr>
      <dsp:spPr>
        <a:xfrm>
          <a:off x="5889" y="0"/>
          <a:ext cx="955789" cy="2177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a:lnSpc>
              <a:spcPct val="90000"/>
            </a:lnSpc>
            <a:spcBef>
              <a:spcPct val="0"/>
            </a:spcBef>
            <a:spcAft>
              <a:spcPct val="35000"/>
            </a:spcAft>
            <a:buNone/>
          </a:pPr>
          <a:r>
            <a:rPr lang="pt-BR" sz="1300" kern="1200" dirty="0"/>
            <a:t>1957</a:t>
          </a:r>
        </a:p>
        <a:p>
          <a:pPr marL="0" lvl="0" indent="0" algn="ctr" defTabSz="577850">
            <a:lnSpc>
              <a:spcPct val="90000"/>
            </a:lnSpc>
            <a:spcBef>
              <a:spcPct val="0"/>
            </a:spcBef>
            <a:spcAft>
              <a:spcPct val="35000"/>
            </a:spcAft>
            <a:buNone/>
          </a:pPr>
          <a:r>
            <a:rPr lang="pt-BR" sz="1300" kern="1200" dirty="0"/>
            <a:t>Fortran</a:t>
          </a:r>
        </a:p>
      </dsp:txBody>
      <dsp:txXfrm>
        <a:off x="5889" y="0"/>
        <a:ext cx="955789" cy="2177678"/>
      </dsp:txXfrm>
    </dsp:sp>
    <dsp:sp modelId="{17D0C0DD-FD57-4EC0-A852-F1B81726579C}">
      <dsp:nvSpPr>
        <dsp:cNvPr id="0" name=""/>
        <dsp:cNvSpPr/>
      </dsp:nvSpPr>
      <dsp:spPr>
        <a:xfrm>
          <a:off x="211574" y="2449888"/>
          <a:ext cx="544419" cy="544419"/>
        </a:xfrm>
        <a:prstGeom prst="ellipse">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E2C6FC8E-DBB3-460C-8B1C-DFAB6CB36182}">
      <dsp:nvSpPr>
        <dsp:cNvPr id="0" name=""/>
        <dsp:cNvSpPr/>
      </dsp:nvSpPr>
      <dsp:spPr>
        <a:xfrm>
          <a:off x="1009468" y="3266518"/>
          <a:ext cx="955789" cy="2177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pt-BR" sz="1300" kern="1200" dirty="0"/>
            <a:t>1959</a:t>
          </a:r>
        </a:p>
        <a:p>
          <a:pPr marL="0" lvl="0" indent="0" algn="ctr" defTabSz="577850">
            <a:lnSpc>
              <a:spcPct val="90000"/>
            </a:lnSpc>
            <a:spcBef>
              <a:spcPct val="0"/>
            </a:spcBef>
            <a:spcAft>
              <a:spcPct val="35000"/>
            </a:spcAft>
            <a:buNone/>
          </a:pPr>
          <a:r>
            <a:rPr lang="pt-BR" sz="1300" kern="1200" dirty="0" err="1"/>
            <a:t>Cobol</a:t>
          </a:r>
          <a:endParaRPr lang="pt-BR" sz="1300" kern="1200" dirty="0"/>
        </a:p>
      </dsp:txBody>
      <dsp:txXfrm>
        <a:off x="1009468" y="3266518"/>
        <a:ext cx="955789" cy="2177678"/>
      </dsp:txXfrm>
    </dsp:sp>
    <dsp:sp modelId="{5621B32A-30FC-4D36-86D0-B78354128491}">
      <dsp:nvSpPr>
        <dsp:cNvPr id="0" name=""/>
        <dsp:cNvSpPr/>
      </dsp:nvSpPr>
      <dsp:spPr>
        <a:xfrm>
          <a:off x="1215153" y="2449888"/>
          <a:ext cx="544419" cy="544419"/>
        </a:xfrm>
        <a:prstGeom prst="ellipse">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62260A7-2EBB-40FB-973A-A6691ABF1008}">
      <dsp:nvSpPr>
        <dsp:cNvPr id="0" name=""/>
        <dsp:cNvSpPr/>
      </dsp:nvSpPr>
      <dsp:spPr>
        <a:xfrm>
          <a:off x="2013047" y="0"/>
          <a:ext cx="955789" cy="2177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a:lnSpc>
              <a:spcPct val="90000"/>
            </a:lnSpc>
            <a:spcBef>
              <a:spcPct val="0"/>
            </a:spcBef>
            <a:spcAft>
              <a:spcPct val="35000"/>
            </a:spcAft>
            <a:buNone/>
          </a:pPr>
          <a:r>
            <a:rPr lang="pt-BR" sz="1300" kern="1200" dirty="0"/>
            <a:t>1964</a:t>
          </a:r>
        </a:p>
        <a:p>
          <a:pPr marL="0" lvl="0" indent="0" algn="ctr" defTabSz="577850">
            <a:lnSpc>
              <a:spcPct val="90000"/>
            </a:lnSpc>
            <a:spcBef>
              <a:spcPct val="0"/>
            </a:spcBef>
            <a:spcAft>
              <a:spcPct val="35000"/>
            </a:spcAft>
            <a:buNone/>
          </a:pPr>
          <a:r>
            <a:rPr lang="pt-BR" sz="1300" kern="1200" dirty="0"/>
            <a:t>Basic</a:t>
          </a:r>
        </a:p>
      </dsp:txBody>
      <dsp:txXfrm>
        <a:off x="2013047" y="0"/>
        <a:ext cx="955789" cy="2177678"/>
      </dsp:txXfrm>
    </dsp:sp>
    <dsp:sp modelId="{2DDAA885-A0A0-4A7C-B2D8-BDC3AB2831CE}">
      <dsp:nvSpPr>
        <dsp:cNvPr id="0" name=""/>
        <dsp:cNvSpPr/>
      </dsp:nvSpPr>
      <dsp:spPr>
        <a:xfrm>
          <a:off x="2218731" y="2449888"/>
          <a:ext cx="544419" cy="544419"/>
        </a:xfrm>
        <a:prstGeom prst="ellipse">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0F540049-2098-4F42-8DEB-655687922CA2}">
      <dsp:nvSpPr>
        <dsp:cNvPr id="0" name=""/>
        <dsp:cNvSpPr/>
      </dsp:nvSpPr>
      <dsp:spPr>
        <a:xfrm>
          <a:off x="3016625" y="3266518"/>
          <a:ext cx="955789" cy="2177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pt-BR" sz="1300" kern="1200" dirty="0"/>
            <a:t>1969</a:t>
          </a:r>
        </a:p>
        <a:p>
          <a:pPr marL="0" lvl="0" indent="0" algn="ctr" defTabSz="577850">
            <a:lnSpc>
              <a:spcPct val="90000"/>
            </a:lnSpc>
            <a:spcBef>
              <a:spcPct val="0"/>
            </a:spcBef>
            <a:spcAft>
              <a:spcPct val="35000"/>
            </a:spcAft>
            <a:buNone/>
          </a:pPr>
          <a:r>
            <a:rPr lang="pt-BR" sz="1300" kern="1200" dirty="0"/>
            <a:t>C</a:t>
          </a:r>
        </a:p>
      </dsp:txBody>
      <dsp:txXfrm>
        <a:off x="3016625" y="3266518"/>
        <a:ext cx="955789" cy="2177678"/>
      </dsp:txXfrm>
    </dsp:sp>
    <dsp:sp modelId="{C36EF859-FC07-42A3-9FB6-63D28DC949B8}">
      <dsp:nvSpPr>
        <dsp:cNvPr id="0" name=""/>
        <dsp:cNvSpPr/>
      </dsp:nvSpPr>
      <dsp:spPr>
        <a:xfrm>
          <a:off x="3222310" y="2449888"/>
          <a:ext cx="544419" cy="544419"/>
        </a:xfrm>
        <a:prstGeom prst="ellipse">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88BB7044-A6B0-49AC-8EA5-E101287778D0}">
      <dsp:nvSpPr>
        <dsp:cNvPr id="0" name=""/>
        <dsp:cNvSpPr/>
      </dsp:nvSpPr>
      <dsp:spPr>
        <a:xfrm>
          <a:off x="4020204" y="0"/>
          <a:ext cx="955789" cy="2177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a:lnSpc>
              <a:spcPct val="90000"/>
            </a:lnSpc>
            <a:spcBef>
              <a:spcPct val="0"/>
            </a:spcBef>
            <a:spcAft>
              <a:spcPct val="35000"/>
            </a:spcAft>
            <a:buNone/>
          </a:pPr>
          <a:r>
            <a:rPr lang="pt-BR" sz="1300" kern="1200" dirty="0"/>
            <a:t>1970</a:t>
          </a:r>
        </a:p>
        <a:p>
          <a:pPr marL="0" lvl="0" indent="0" algn="ctr" defTabSz="577850">
            <a:lnSpc>
              <a:spcPct val="90000"/>
            </a:lnSpc>
            <a:spcBef>
              <a:spcPct val="0"/>
            </a:spcBef>
            <a:spcAft>
              <a:spcPct val="35000"/>
            </a:spcAft>
            <a:buNone/>
          </a:pPr>
          <a:r>
            <a:rPr lang="pt-BR" sz="1300" kern="1200" dirty="0"/>
            <a:t>Pascal</a:t>
          </a:r>
        </a:p>
      </dsp:txBody>
      <dsp:txXfrm>
        <a:off x="4020204" y="0"/>
        <a:ext cx="955789" cy="2177678"/>
      </dsp:txXfrm>
    </dsp:sp>
    <dsp:sp modelId="{91A6B162-B938-4EE9-A46F-8A07C4D5C8C7}">
      <dsp:nvSpPr>
        <dsp:cNvPr id="0" name=""/>
        <dsp:cNvSpPr/>
      </dsp:nvSpPr>
      <dsp:spPr>
        <a:xfrm>
          <a:off x="4225889" y="2449888"/>
          <a:ext cx="544419" cy="544419"/>
        </a:xfrm>
        <a:prstGeom prst="ellipse">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BDF1FF9-A538-4B22-876B-C36A278AADAF}">
      <dsp:nvSpPr>
        <dsp:cNvPr id="0" name=""/>
        <dsp:cNvSpPr/>
      </dsp:nvSpPr>
      <dsp:spPr>
        <a:xfrm>
          <a:off x="5023783" y="3266518"/>
          <a:ext cx="955789" cy="2177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pt-BR" sz="1300" kern="1200" dirty="0"/>
            <a:t>1983</a:t>
          </a:r>
          <a:br>
            <a:rPr lang="pt-BR" sz="1300" kern="1200" dirty="0"/>
          </a:br>
          <a:r>
            <a:rPr lang="pt-BR" sz="1300" kern="1200" dirty="0"/>
            <a:t>C++</a:t>
          </a:r>
        </a:p>
      </dsp:txBody>
      <dsp:txXfrm>
        <a:off x="5023783" y="3266518"/>
        <a:ext cx="955789" cy="2177678"/>
      </dsp:txXfrm>
    </dsp:sp>
    <dsp:sp modelId="{BB8CE059-8E4C-413F-963F-367AE2544417}">
      <dsp:nvSpPr>
        <dsp:cNvPr id="0" name=""/>
        <dsp:cNvSpPr/>
      </dsp:nvSpPr>
      <dsp:spPr>
        <a:xfrm>
          <a:off x="5229467" y="2449888"/>
          <a:ext cx="544419" cy="544419"/>
        </a:xfrm>
        <a:prstGeom prst="ellipse">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BE70C4C-B702-4743-8251-47B51E6D4CBF}">
      <dsp:nvSpPr>
        <dsp:cNvPr id="0" name=""/>
        <dsp:cNvSpPr/>
      </dsp:nvSpPr>
      <dsp:spPr>
        <a:xfrm>
          <a:off x="6027361" y="0"/>
          <a:ext cx="955789" cy="2177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a:lnSpc>
              <a:spcPct val="90000"/>
            </a:lnSpc>
            <a:spcBef>
              <a:spcPct val="0"/>
            </a:spcBef>
            <a:spcAft>
              <a:spcPct val="35000"/>
            </a:spcAft>
            <a:buNone/>
          </a:pPr>
          <a:r>
            <a:rPr lang="pt-BR" sz="1300" kern="1200" dirty="0"/>
            <a:t>1987</a:t>
          </a:r>
          <a:br>
            <a:rPr lang="pt-BR" sz="1300" kern="1200" dirty="0"/>
          </a:br>
          <a:r>
            <a:rPr lang="pt-BR" sz="1300" kern="1200" dirty="0"/>
            <a:t>Perl</a:t>
          </a:r>
        </a:p>
      </dsp:txBody>
      <dsp:txXfrm>
        <a:off x="6027361" y="0"/>
        <a:ext cx="955789" cy="2177678"/>
      </dsp:txXfrm>
    </dsp:sp>
    <dsp:sp modelId="{8C7B4747-C650-4069-8ECB-3FD8BEA1F91D}">
      <dsp:nvSpPr>
        <dsp:cNvPr id="0" name=""/>
        <dsp:cNvSpPr/>
      </dsp:nvSpPr>
      <dsp:spPr>
        <a:xfrm>
          <a:off x="6233046" y="2449888"/>
          <a:ext cx="544419" cy="544419"/>
        </a:xfrm>
        <a:prstGeom prst="ellipse">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DC196357-67B5-423E-96F9-0BE8C3BE2238}">
      <dsp:nvSpPr>
        <dsp:cNvPr id="0" name=""/>
        <dsp:cNvSpPr/>
      </dsp:nvSpPr>
      <dsp:spPr>
        <a:xfrm>
          <a:off x="7030940" y="3266518"/>
          <a:ext cx="955789" cy="2177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pt-BR" sz="1300" kern="1200" dirty="0"/>
            <a:t>1991</a:t>
          </a:r>
          <a:br>
            <a:rPr lang="pt-BR" sz="1300" kern="1200" dirty="0"/>
          </a:br>
          <a:r>
            <a:rPr lang="pt-BR" sz="1300" kern="1200" dirty="0"/>
            <a:t>Python</a:t>
          </a:r>
        </a:p>
      </dsp:txBody>
      <dsp:txXfrm>
        <a:off x="7030940" y="3266518"/>
        <a:ext cx="955789" cy="2177678"/>
      </dsp:txXfrm>
    </dsp:sp>
    <dsp:sp modelId="{6CF4B283-FCA6-4155-A19D-BCCFEA47D9EA}">
      <dsp:nvSpPr>
        <dsp:cNvPr id="0" name=""/>
        <dsp:cNvSpPr/>
      </dsp:nvSpPr>
      <dsp:spPr>
        <a:xfrm>
          <a:off x="7236625" y="2449888"/>
          <a:ext cx="544419" cy="544419"/>
        </a:xfrm>
        <a:prstGeom prst="ellipse">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A21709C5-E966-4327-BA56-EBD61A9B8E18}">
      <dsp:nvSpPr>
        <dsp:cNvPr id="0" name=""/>
        <dsp:cNvSpPr/>
      </dsp:nvSpPr>
      <dsp:spPr>
        <a:xfrm>
          <a:off x="8034519" y="0"/>
          <a:ext cx="955789" cy="2177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a:lnSpc>
              <a:spcPct val="90000"/>
            </a:lnSpc>
            <a:spcBef>
              <a:spcPct val="0"/>
            </a:spcBef>
            <a:spcAft>
              <a:spcPct val="35000"/>
            </a:spcAft>
            <a:buNone/>
          </a:pPr>
          <a:r>
            <a:rPr lang="pt-BR" sz="1300" kern="1200" dirty="0"/>
            <a:t>1993</a:t>
          </a:r>
          <a:br>
            <a:rPr lang="pt-BR" sz="1300" kern="1200" dirty="0"/>
          </a:br>
          <a:r>
            <a:rPr lang="pt-BR" sz="1300" kern="1200" dirty="0"/>
            <a:t>Ruby</a:t>
          </a:r>
        </a:p>
      </dsp:txBody>
      <dsp:txXfrm>
        <a:off x="8034519" y="0"/>
        <a:ext cx="955789" cy="2177678"/>
      </dsp:txXfrm>
    </dsp:sp>
    <dsp:sp modelId="{CE3974F8-637B-489C-A7F9-6194CDE6FFF5}">
      <dsp:nvSpPr>
        <dsp:cNvPr id="0" name=""/>
        <dsp:cNvSpPr/>
      </dsp:nvSpPr>
      <dsp:spPr>
        <a:xfrm>
          <a:off x="8240203" y="2449888"/>
          <a:ext cx="544419" cy="544419"/>
        </a:xfrm>
        <a:prstGeom prst="ellipse">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96631918-EBA5-4C76-8F86-946C17F4372F}">
      <dsp:nvSpPr>
        <dsp:cNvPr id="0" name=""/>
        <dsp:cNvSpPr/>
      </dsp:nvSpPr>
      <dsp:spPr>
        <a:xfrm>
          <a:off x="9038097" y="3266518"/>
          <a:ext cx="955789" cy="2177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pt-BR" sz="1300" kern="1200" dirty="0"/>
            <a:t>1995</a:t>
          </a:r>
          <a:br>
            <a:rPr lang="pt-BR" sz="1300" kern="1200" dirty="0"/>
          </a:br>
          <a:r>
            <a:rPr lang="pt-BR" sz="1300" kern="1200" dirty="0"/>
            <a:t>Java</a:t>
          </a:r>
          <a:br>
            <a:rPr lang="pt-BR" sz="1300" kern="1200" dirty="0"/>
          </a:br>
          <a:r>
            <a:rPr lang="pt-BR" sz="1300" kern="1200" dirty="0" err="1"/>
            <a:t>Javascript</a:t>
          </a:r>
          <a:endParaRPr lang="pt-BR" sz="1300" kern="1200" dirty="0"/>
        </a:p>
      </dsp:txBody>
      <dsp:txXfrm>
        <a:off x="9038097" y="3266518"/>
        <a:ext cx="955789" cy="2177678"/>
      </dsp:txXfrm>
    </dsp:sp>
    <dsp:sp modelId="{3580ED10-FBFE-4F53-B5BC-62A276BCDC85}">
      <dsp:nvSpPr>
        <dsp:cNvPr id="0" name=""/>
        <dsp:cNvSpPr/>
      </dsp:nvSpPr>
      <dsp:spPr>
        <a:xfrm>
          <a:off x="9243782" y="2449888"/>
          <a:ext cx="544419" cy="544419"/>
        </a:xfrm>
        <a:prstGeom prst="ellipse">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C5BAB8-24B6-4F44-83E3-DB9F9F0DD7D7}" type="datetimeFigureOut">
              <a:rPr lang="pt-BR" smtClean="0"/>
              <a:t>25/09/2017</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79C8D3-CE4D-4E8F-811A-FDDA1437C252}" type="slidenum">
              <a:rPr lang="pt-BR" smtClean="0"/>
              <a:t>‹nº›</a:t>
            </a:fld>
            <a:endParaRPr lang="pt-BR"/>
          </a:p>
        </p:txBody>
      </p:sp>
    </p:spTree>
    <p:extLst>
      <p:ext uri="{BB962C8B-B14F-4D97-AF65-F5344CB8AC3E}">
        <p14:creationId xmlns:p14="http://schemas.microsoft.com/office/powerpoint/2010/main" val="1043846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err="1"/>
              <a:t>Huskey</a:t>
            </a:r>
            <a:r>
              <a:rPr lang="pt-BR" sz="1200" dirty="0"/>
              <a:t>, Velma R.; </a:t>
            </a:r>
            <a:r>
              <a:rPr lang="pt-BR" sz="1200" dirty="0" err="1"/>
              <a:t>Huskey</a:t>
            </a:r>
            <a:r>
              <a:rPr lang="pt-BR" sz="1200" dirty="0"/>
              <a:t>, Harry D.. (Outubro 1980). "Lady </a:t>
            </a:r>
            <a:r>
              <a:rPr lang="pt-BR" sz="1200" dirty="0" err="1"/>
              <a:t>Lovelace</a:t>
            </a:r>
            <a:r>
              <a:rPr lang="pt-BR" sz="1200" dirty="0"/>
              <a:t> </a:t>
            </a:r>
            <a:r>
              <a:rPr lang="pt-BR" sz="1200" dirty="0" err="1"/>
              <a:t>and</a:t>
            </a:r>
            <a:r>
              <a:rPr lang="pt-BR" sz="1200" dirty="0"/>
              <a:t> Charles Babbage" (em inglês). </a:t>
            </a:r>
            <a:r>
              <a:rPr lang="pt-BR" sz="1200" dirty="0" err="1"/>
              <a:t>Annals</a:t>
            </a:r>
            <a:r>
              <a:rPr lang="pt-BR" sz="1200" dirty="0"/>
              <a:t> </a:t>
            </a:r>
            <a:r>
              <a:rPr lang="pt-BR" sz="1200" dirty="0" err="1"/>
              <a:t>of</a:t>
            </a:r>
            <a:r>
              <a:rPr lang="pt-BR" sz="1200" dirty="0"/>
              <a:t> The </a:t>
            </a:r>
            <a:r>
              <a:rPr lang="pt-BR" sz="1200" dirty="0" err="1"/>
              <a:t>History</a:t>
            </a:r>
            <a:r>
              <a:rPr lang="pt-BR" sz="1200" dirty="0"/>
              <a:t> </a:t>
            </a:r>
            <a:r>
              <a:rPr lang="pt-BR" sz="1200" dirty="0" err="1"/>
              <a:t>of</a:t>
            </a:r>
            <a:r>
              <a:rPr lang="pt-BR" sz="1200" dirty="0"/>
              <a:t> </a:t>
            </a:r>
            <a:r>
              <a:rPr lang="pt-BR" sz="1200" dirty="0" err="1"/>
              <a:t>Computing</a:t>
            </a:r>
            <a:r>
              <a:rPr lang="pt-BR" sz="1200" dirty="0"/>
              <a:t> 2 (4): 384 p. 299-329. Arlington, VA: American </a:t>
            </a:r>
            <a:r>
              <a:rPr lang="pt-BR" sz="1200" dirty="0" err="1"/>
              <a:t>Federation</a:t>
            </a:r>
            <a:r>
              <a:rPr lang="pt-BR" sz="1200" dirty="0"/>
              <a:t> </a:t>
            </a:r>
            <a:r>
              <a:rPr lang="pt-BR" sz="1200" dirty="0" err="1"/>
              <a:t>of</a:t>
            </a:r>
            <a:r>
              <a:rPr lang="pt-BR" sz="1200" dirty="0"/>
              <a:t> </a:t>
            </a:r>
            <a:r>
              <a:rPr lang="pt-BR" sz="1200" dirty="0" err="1"/>
              <a:t>Information</a:t>
            </a:r>
            <a:r>
              <a:rPr lang="pt-BR" sz="1200" dirty="0"/>
              <a:t> </a:t>
            </a:r>
            <a:r>
              <a:rPr lang="pt-BR" sz="1200" dirty="0" err="1"/>
              <a:t>Processing</a:t>
            </a:r>
            <a:r>
              <a:rPr lang="pt-BR" sz="1200" dirty="0"/>
              <a:t> </a:t>
            </a:r>
            <a:r>
              <a:rPr lang="pt-BR" sz="1200" dirty="0" err="1"/>
              <a:t>Societies</a:t>
            </a:r>
            <a:r>
              <a:rPr lang="pt-BR" sz="1200" dirty="0"/>
              <a:t>. ISSN 1058-6180.</a:t>
            </a:r>
          </a:p>
          <a:p>
            <a:r>
              <a:rPr lang="pt-BR" sz="1200" dirty="0"/>
              <a:t>Ir para cima ↑ Breton, Philippe (1991). História da Informática (São Paulo: UNESP). p. 68-69. ISBN 85-7139-021-5.</a:t>
            </a:r>
          </a:p>
          <a:p>
            <a:r>
              <a:rPr lang="pt-BR" sz="1200" dirty="0"/>
              <a:t>Ir para cima ↑ </a:t>
            </a:r>
            <a:r>
              <a:rPr lang="pt-BR" sz="1200" dirty="0" err="1"/>
              <a:t>Gonick</a:t>
            </a:r>
            <a:r>
              <a:rPr lang="pt-BR" sz="1200" dirty="0"/>
              <a:t>, Larry (1984). Introdução Ilustrada à Computação (São Paulo: Harper &amp; </a:t>
            </a:r>
            <a:r>
              <a:rPr lang="pt-BR" sz="1200" dirty="0" err="1"/>
              <a:t>Row</a:t>
            </a:r>
            <a:r>
              <a:rPr lang="pt-BR" sz="1200" dirty="0"/>
              <a:t> do Brasil). p. 51-59.</a:t>
            </a:r>
          </a:p>
          <a:p>
            <a:r>
              <a:rPr lang="pt-BR" sz="1200" dirty="0"/>
              <a:t>Ir para cima ↑ Smith, James F,; Frank, Thomas S (1994). </a:t>
            </a:r>
            <a:r>
              <a:rPr lang="pt-BR" sz="1200" dirty="0" err="1"/>
              <a:t>Introduction</a:t>
            </a:r>
            <a:r>
              <a:rPr lang="pt-BR" sz="1200" dirty="0"/>
              <a:t> </a:t>
            </a:r>
            <a:r>
              <a:rPr lang="pt-BR" sz="1200" dirty="0" err="1"/>
              <a:t>to</a:t>
            </a:r>
            <a:r>
              <a:rPr lang="pt-BR" sz="1200" dirty="0"/>
              <a:t> </a:t>
            </a:r>
            <a:r>
              <a:rPr lang="pt-BR" sz="1200" dirty="0" err="1"/>
              <a:t>Programming</a:t>
            </a:r>
            <a:r>
              <a:rPr lang="pt-BR" sz="1200" dirty="0"/>
              <a:t> </a:t>
            </a:r>
            <a:r>
              <a:rPr lang="pt-BR" sz="1200" dirty="0" err="1"/>
              <a:t>Concepts</a:t>
            </a:r>
            <a:r>
              <a:rPr lang="pt-BR" sz="1200" dirty="0"/>
              <a:t> </a:t>
            </a:r>
            <a:r>
              <a:rPr lang="pt-BR" sz="1200" dirty="0" err="1"/>
              <a:t>and</a:t>
            </a:r>
            <a:r>
              <a:rPr lang="pt-BR" sz="1200" dirty="0"/>
              <a:t> </a:t>
            </a:r>
            <a:r>
              <a:rPr lang="pt-BR" sz="1200" dirty="0" err="1"/>
              <a:t>Methods</a:t>
            </a:r>
            <a:r>
              <a:rPr lang="pt-BR" sz="1200" dirty="0"/>
              <a:t> </a:t>
            </a:r>
            <a:r>
              <a:rPr lang="pt-BR" sz="1200" dirty="0" err="1"/>
              <a:t>with</a:t>
            </a:r>
            <a:r>
              <a:rPr lang="pt-BR" sz="1200" dirty="0"/>
              <a:t> Ada (em inglês) (Nova Iorque, EUA: McGraw-Hill). p. 7-8. ISBN 0-07-911725-2.</a:t>
            </a:r>
          </a:p>
          <a:p>
            <a:r>
              <a:rPr lang="pt-BR" sz="1200" dirty="0"/>
              <a:t>Ir para cima ↑ </a:t>
            </a:r>
            <a:r>
              <a:rPr lang="pt-BR" sz="1200" dirty="0" err="1"/>
              <a:t>Zuse</a:t>
            </a:r>
            <a:r>
              <a:rPr lang="pt-BR" sz="1200" dirty="0"/>
              <a:t>, Konrad. (Julho 1980). "</a:t>
            </a:r>
            <a:r>
              <a:rPr lang="pt-BR" sz="1200" dirty="0" err="1"/>
              <a:t>Installation</a:t>
            </a:r>
            <a:r>
              <a:rPr lang="pt-BR" sz="1200" dirty="0"/>
              <a:t> </a:t>
            </a:r>
            <a:r>
              <a:rPr lang="pt-BR" sz="1200" dirty="0" err="1"/>
              <a:t>of</a:t>
            </a:r>
            <a:r>
              <a:rPr lang="pt-BR" sz="1200" dirty="0"/>
              <a:t> </a:t>
            </a:r>
            <a:r>
              <a:rPr lang="pt-BR" sz="1200" dirty="0" err="1"/>
              <a:t>the</a:t>
            </a:r>
            <a:r>
              <a:rPr lang="pt-BR" sz="1200" dirty="0"/>
              <a:t> </a:t>
            </a:r>
            <a:r>
              <a:rPr lang="pt-BR" sz="1200" dirty="0" err="1"/>
              <a:t>German</a:t>
            </a:r>
            <a:r>
              <a:rPr lang="pt-BR" sz="1200" dirty="0"/>
              <a:t> Computer Z4 in </a:t>
            </a:r>
            <a:r>
              <a:rPr lang="pt-BR" sz="1200" dirty="0" err="1"/>
              <a:t>Zurich</a:t>
            </a:r>
            <a:r>
              <a:rPr lang="pt-BR" sz="1200" dirty="0"/>
              <a:t> in 1950" (em inglês). </a:t>
            </a:r>
            <a:r>
              <a:rPr lang="pt-BR" sz="1200" dirty="0" err="1"/>
              <a:t>Annals</a:t>
            </a:r>
            <a:r>
              <a:rPr lang="pt-BR" sz="1200" dirty="0"/>
              <a:t> </a:t>
            </a:r>
            <a:r>
              <a:rPr lang="pt-BR" sz="1200" dirty="0" err="1"/>
              <a:t>of</a:t>
            </a:r>
            <a:r>
              <a:rPr lang="pt-BR" sz="1200" dirty="0"/>
              <a:t> The </a:t>
            </a:r>
            <a:r>
              <a:rPr lang="pt-BR" sz="1200" dirty="0" err="1"/>
              <a:t>History</a:t>
            </a:r>
            <a:r>
              <a:rPr lang="pt-BR" sz="1200" dirty="0"/>
              <a:t> </a:t>
            </a:r>
            <a:r>
              <a:rPr lang="pt-BR" sz="1200" dirty="0" err="1"/>
              <a:t>of</a:t>
            </a:r>
            <a:r>
              <a:rPr lang="pt-BR" sz="1200" dirty="0"/>
              <a:t> </a:t>
            </a:r>
            <a:r>
              <a:rPr lang="pt-BR" sz="1200" dirty="0" err="1"/>
              <a:t>Computing</a:t>
            </a:r>
            <a:r>
              <a:rPr lang="pt-BR" sz="1200" dirty="0"/>
              <a:t> 2 (3): 384 p. 239-241. Arlington, VA: American </a:t>
            </a:r>
            <a:r>
              <a:rPr lang="pt-BR" sz="1200" dirty="0" err="1"/>
              <a:t>Federation</a:t>
            </a:r>
            <a:r>
              <a:rPr lang="pt-BR" sz="1200" dirty="0"/>
              <a:t> </a:t>
            </a:r>
            <a:r>
              <a:rPr lang="pt-BR" sz="1200" dirty="0" err="1"/>
              <a:t>of</a:t>
            </a:r>
            <a:r>
              <a:rPr lang="pt-BR" sz="1200" dirty="0"/>
              <a:t> </a:t>
            </a:r>
            <a:r>
              <a:rPr lang="pt-BR" sz="1200" dirty="0" err="1"/>
              <a:t>Information</a:t>
            </a:r>
            <a:r>
              <a:rPr lang="pt-BR" sz="1200" dirty="0"/>
              <a:t> </a:t>
            </a:r>
            <a:r>
              <a:rPr lang="pt-BR" sz="1200" dirty="0" err="1"/>
              <a:t>Processing</a:t>
            </a:r>
            <a:r>
              <a:rPr lang="pt-BR" sz="1200" dirty="0"/>
              <a:t> </a:t>
            </a:r>
            <a:r>
              <a:rPr lang="pt-BR" sz="1200" dirty="0" err="1"/>
              <a:t>Societies</a:t>
            </a:r>
            <a:r>
              <a:rPr lang="pt-BR" sz="1200" dirty="0"/>
              <a:t>. ISSN 1058-6180.</a:t>
            </a:r>
          </a:p>
          <a:p>
            <a:r>
              <a:rPr lang="pt-BR" sz="1200" dirty="0"/>
              <a:t>Ir para cima ↑ </a:t>
            </a:r>
            <a:r>
              <a:rPr lang="pt-BR" sz="1200" dirty="0" err="1"/>
              <a:t>Lemone</a:t>
            </a:r>
            <a:r>
              <a:rPr lang="pt-BR" sz="1200" dirty="0"/>
              <a:t>, Karen A. (1992). Fundamentals </a:t>
            </a:r>
            <a:r>
              <a:rPr lang="pt-BR" sz="1200" dirty="0" err="1"/>
              <a:t>of</a:t>
            </a:r>
            <a:r>
              <a:rPr lang="pt-BR" sz="1200" dirty="0"/>
              <a:t> </a:t>
            </a:r>
            <a:r>
              <a:rPr lang="pt-BR" sz="1200" dirty="0" err="1"/>
              <a:t>Compilers</a:t>
            </a:r>
            <a:r>
              <a:rPr lang="pt-BR" sz="1200" dirty="0"/>
              <a:t>. </a:t>
            </a:r>
            <a:r>
              <a:rPr lang="pt-BR" sz="1200" dirty="0" err="1"/>
              <a:t>An</a:t>
            </a:r>
            <a:r>
              <a:rPr lang="pt-BR" sz="1200" dirty="0"/>
              <a:t> </a:t>
            </a:r>
            <a:r>
              <a:rPr lang="pt-BR" sz="1200" dirty="0" err="1"/>
              <a:t>Introduction</a:t>
            </a:r>
            <a:r>
              <a:rPr lang="pt-BR" sz="1200" dirty="0"/>
              <a:t> </a:t>
            </a:r>
            <a:r>
              <a:rPr lang="pt-BR" sz="1200" dirty="0" err="1"/>
              <a:t>to</a:t>
            </a:r>
            <a:r>
              <a:rPr lang="pt-BR" sz="1200" dirty="0"/>
              <a:t> Computer </a:t>
            </a:r>
            <a:r>
              <a:rPr lang="pt-BR" sz="1200" dirty="0" err="1"/>
              <a:t>Language</a:t>
            </a:r>
            <a:r>
              <a:rPr lang="pt-BR" sz="1200" dirty="0"/>
              <a:t> </a:t>
            </a:r>
            <a:r>
              <a:rPr lang="pt-BR" sz="1200" dirty="0" err="1"/>
              <a:t>Translation</a:t>
            </a:r>
            <a:r>
              <a:rPr lang="pt-BR" sz="1200" dirty="0"/>
              <a:t> (em inglês) (Boca </a:t>
            </a:r>
            <a:r>
              <a:rPr lang="pt-BR" sz="1200" dirty="0" err="1"/>
              <a:t>Raton</a:t>
            </a:r>
            <a:r>
              <a:rPr lang="pt-BR" sz="1200" dirty="0"/>
              <a:t>: CRC). p. 184. ISBN 0-8493-7341-7.</a:t>
            </a:r>
          </a:p>
          <a:p>
            <a:r>
              <a:rPr lang="pt-BR" sz="1200" dirty="0"/>
              <a:t>↑ Ir para: a b </a:t>
            </a:r>
            <a:r>
              <a:rPr lang="pt-BR" sz="1200" dirty="0" err="1"/>
              <a:t>Wexelblat</a:t>
            </a:r>
            <a:r>
              <a:rPr lang="pt-BR" sz="1200" dirty="0"/>
              <a:t>, Richard L.(Editor) (1981). </a:t>
            </a:r>
            <a:r>
              <a:rPr lang="pt-BR" sz="1200" dirty="0" err="1"/>
              <a:t>History</a:t>
            </a:r>
            <a:r>
              <a:rPr lang="pt-BR" sz="1200" dirty="0"/>
              <a:t> </a:t>
            </a:r>
            <a:r>
              <a:rPr lang="pt-BR" sz="1200" dirty="0" err="1"/>
              <a:t>of</a:t>
            </a:r>
            <a:r>
              <a:rPr lang="pt-BR" sz="1200" dirty="0"/>
              <a:t> </a:t>
            </a:r>
            <a:r>
              <a:rPr lang="pt-BR" sz="1200" dirty="0" err="1"/>
              <a:t>Programming</a:t>
            </a:r>
            <a:r>
              <a:rPr lang="pt-BR" sz="1200" dirty="0"/>
              <a:t> </a:t>
            </a:r>
            <a:r>
              <a:rPr lang="pt-BR" sz="1200" dirty="0" err="1"/>
              <a:t>Languages</a:t>
            </a:r>
            <a:r>
              <a:rPr lang="pt-BR" sz="1200" dirty="0"/>
              <a:t> (New York: </a:t>
            </a:r>
            <a:r>
              <a:rPr lang="pt-BR" sz="1200" dirty="0" err="1"/>
              <a:t>Academic</a:t>
            </a:r>
            <a:r>
              <a:rPr lang="pt-BR" sz="1200" dirty="0"/>
              <a:t> Press). p. 6-15.</a:t>
            </a:r>
          </a:p>
          <a:p>
            <a:endParaRPr lang="pt-BR" dirty="0"/>
          </a:p>
        </p:txBody>
      </p:sp>
      <p:sp>
        <p:nvSpPr>
          <p:cNvPr id="4" name="Espaço Reservado para Número de Slide 3"/>
          <p:cNvSpPr>
            <a:spLocks noGrp="1"/>
          </p:cNvSpPr>
          <p:nvPr>
            <p:ph type="sldNum" sz="quarter" idx="10"/>
          </p:nvPr>
        </p:nvSpPr>
        <p:spPr/>
        <p:txBody>
          <a:bodyPr/>
          <a:lstStyle/>
          <a:p>
            <a:fld id="{0A79C8D3-CE4D-4E8F-811A-FDDA1437C252}" type="slidenum">
              <a:rPr lang="pt-BR" smtClean="0"/>
              <a:t>6</a:t>
            </a:fld>
            <a:endParaRPr lang="pt-BR"/>
          </a:p>
        </p:txBody>
      </p:sp>
    </p:spTree>
    <p:extLst>
      <p:ext uri="{BB962C8B-B14F-4D97-AF65-F5344CB8AC3E}">
        <p14:creationId xmlns:p14="http://schemas.microsoft.com/office/powerpoint/2010/main" val="932508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pt-BR"/>
              <a:t>Clique para editar o título mestre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pt-BR"/>
              <a:t>Clique para editar o título mestre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Editar estilos de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9/25/2017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pt-BR"/>
              <a:t>Clique para editar o título mestre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Editar estilos de texto Mestre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Editar estilos de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9/25/2017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pt-BR"/>
              <a:t>Clique para editar o título mestre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Editar estilos de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9/25/2017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o 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pt-BR"/>
              <a:t>Clique para editar o título mestre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Editar estilos de texto Mestre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Editar estilos de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9/25/2017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iro ou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pt-BR"/>
              <a:t>Clique para editar o título mestre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Editar estilos de texto Mestre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Editar estilos de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9/25/2017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9/25/2017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pt-BR"/>
              <a:t>Clique para editar o título mestre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pt-BR"/>
              <a:t>Clique para editar o título mestre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Editar estilos de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9/25/2017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9/25/2017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a:t>Clique para editar o título mestre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9/25/2017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9/25/2017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9/25/2017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pt-BR"/>
              <a:t>Clique para editar o título mestre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pt-BR"/>
              <a:t>Editar estilos de texto Mestre</a:t>
            </a:r>
          </a:p>
        </p:txBody>
      </p:sp>
      <p:sp>
        <p:nvSpPr>
          <p:cNvPr id="5" name="Date Placeholder 4"/>
          <p:cNvSpPr>
            <a:spLocks noGrp="1"/>
          </p:cNvSpPr>
          <p:nvPr>
            <p:ph type="dt" sz="half" idx="10"/>
          </p:nvPr>
        </p:nvSpPr>
        <p:spPr/>
        <p:txBody>
          <a:bodyPr/>
          <a:lstStyle/>
          <a:p>
            <a:fld id="{42A54C80-263E-416B-A8E0-580EDEADCBDC}" type="datetimeFigureOut">
              <a:rPr lang="en-US" dirty="0"/>
              <a:t>9/25/2017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5" name="Date Placeholder 4"/>
          <p:cNvSpPr>
            <a:spLocks noGrp="1"/>
          </p:cNvSpPr>
          <p:nvPr>
            <p:ph type="dt" sz="half" idx="10"/>
          </p:nvPr>
        </p:nvSpPr>
        <p:spPr/>
        <p:txBody>
          <a:bodyPr/>
          <a:lstStyle/>
          <a:p>
            <a:fld id="{B61BEF0D-F0BB-DE4B-95CE-6DB70DBA9567}" type="datetimeFigureOut">
              <a:rPr lang="en-US" dirty="0"/>
              <a:pPr/>
              <a:t>9/25/2017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pt-BR"/>
              <a:t>Clique para editar o título mestre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9/25/2017</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pectrum.ieee.org/static/interactive-the-top-programming-languages-2016"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57908" y="2404534"/>
            <a:ext cx="7766936" cy="1646302"/>
          </a:xfrm>
        </p:spPr>
        <p:txBody>
          <a:bodyPr/>
          <a:lstStyle/>
          <a:p>
            <a:r>
              <a:rPr lang="en-GB" dirty="0" err="1"/>
              <a:t>Programação</a:t>
            </a:r>
            <a:r>
              <a:rPr lang="en-GB"/>
              <a:t> C</a:t>
            </a:r>
            <a:endParaRPr lang="en-GB" dirty="0"/>
          </a:p>
        </p:txBody>
      </p:sp>
      <p:sp>
        <p:nvSpPr>
          <p:cNvPr id="3" name="Subtítulo 2"/>
          <p:cNvSpPr>
            <a:spLocks noGrp="1"/>
          </p:cNvSpPr>
          <p:nvPr>
            <p:ph type="subTitle" idx="1"/>
          </p:nvPr>
        </p:nvSpPr>
        <p:spPr>
          <a:xfrm>
            <a:off x="1193776" y="4050833"/>
            <a:ext cx="6215252" cy="524967"/>
          </a:xfrm>
        </p:spPr>
        <p:txBody>
          <a:bodyPr/>
          <a:lstStyle/>
          <a:p>
            <a:r>
              <a:rPr lang="en-GB" b="1" dirty="0" err="1"/>
              <a:t>Prof.</a:t>
            </a:r>
            <a:r>
              <a:rPr lang="en-GB" b="1" dirty="0"/>
              <a:t> </a:t>
            </a:r>
            <a:r>
              <a:rPr lang="en-GB" b="1" dirty="0" err="1"/>
              <a:t>Dr.</a:t>
            </a:r>
            <a:r>
              <a:rPr lang="en-GB" b="1" dirty="0"/>
              <a:t> V. Freitas Junior</a:t>
            </a:r>
          </a:p>
        </p:txBody>
      </p:sp>
      <p:pic>
        <p:nvPicPr>
          <p:cNvPr id="4" name="Imagem 3"/>
          <p:cNvPicPr>
            <a:picLocks noChangeAspect="1"/>
          </p:cNvPicPr>
          <p:nvPr/>
        </p:nvPicPr>
        <p:blipFill>
          <a:blip r:embed="rId2"/>
          <a:stretch>
            <a:fillRect/>
          </a:stretch>
        </p:blipFill>
        <p:spPr>
          <a:xfrm rot="1198987">
            <a:off x="7498430" y="2652944"/>
            <a:ext cx="1666302" cy="2342286"/>
          </a:xfrm>
          <a:prstGeom prst="rect">
            <a:avLst/>
          </a:prstGeom>
        </p:spPr>
      </p:pic>
      <p:sp>
        <p:nvSpPr>
          <p:cNvPr id="6" name="Subtítulo 2"/>
          <p:cNvSpPr txBox="1">
            <a:spLocks/>
          </p:cNvSpPr>
          <p:nvPr/>
        </p:nvSpPr>
        <p:spPr>
          <a:xfrm>
            <a:off x="4160721" y="4367654"/>
            <a:ext cx="3107626" cy="524967"/>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r>
              <a:rPr lang="en-GB" dirty="0"/>
              <a:t>www.tavolaredonda.com.br</a:t>
            </a:r>
          </a:p>
        </p:txBody>
      </p:sp>
      <p:pic>
        <p:nvPicPr>
          <p:cNvPr id="9" name="Imagem 8">
            <a:extLst>
              <a:ext uri="{FF2B5EF4-FFF2-40B4-BE49-F238E27FC236}">
                <a16:creationId xmlns:a16="http://schemas.microsoft.com/office/drawing/2014/main" id="{7CA8D27C-3DCD-4117-AAEB-45137EE8CC4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65751" y="33751"/>
            <a:ext cx="5230367" cy="1737139"/>
          </a:xfrm>
          <a:prstGeom prst="rect">
            <a:avLst/>
          </a:prstGeom>
        </p:spPr>
      </p:pic>
    </p:spTree>
    <p:extLst>
      <p:ext uri="{BB962C8B-B14F-4D97-AF65-F5344CB8AC3E}">
        <p14:creationId xmlns:p14="http://schemas.microsoft.com/office/powerpoint/2010/main" val="34907618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 linguagem C</a:t>
            </a:r>
          </a:p>
        </p:txBody>
      </p:sp>
      <p:sp>
        <p:nvSpPr>
          <p:cNvPr id="3" name="Espaço Reservado para Conteúdo 2"/>
          <p:cNvSpPr>
            <a:spLocks noGrp="1"/>
          </p:cNvSpPr>
          <p:nvPr>
            <p:ph idx="1"/>
          </p:nvPr>
        </p:nvSpPr>
        <p:spPr>
          <a:xfrm>
            <a:off x="677334" y="1968085"/>
            <a:ext cx="4823964" cy="4394956"/>
          </a:xfrm>
        </p:spPr>
        <p:txBody>
          <a:bodyPr>
            <a:normAutofit lnSpcReduction="10000"/>
          </a:bodyPr>
          <a:lstStyle/>
          <a:p>
            <a:r>
              <a:rPr lang="pt-BR" dirty="0"/>
              <a:t>A linguagem C é uma das mais bem-sucedidas linguagens de alto nível já criadas e considerada uma das linguagens de programação mais utilizadas de todos os tempos.</a:t>
            </a:r>
          </a:p>
          <a:p>
            <a:r>
              <a:rPr lang="pt-BR" dirty="0"/>
              <a:t>Define-se como linguagem de alto nível aquela que possui um nível de abstração relativamente elevado, que está mais próximo da linguagem humana do que do código de máquina. </a:t>
            </a:r>
          </a:p>
          <a:p>
            <a:r>
              <a:rPr lang="pt-BR" dirty="0"/>
              <a:t>Ela foi criada em entre 1969 e 1972, nos laboratórios Bell, por Dennis Ritchie, sendo revisada e padronizada pelo ANSI (American </a:t>
            </a:r>
            <a:r>
              <a:rPr lang="pt-BR" dirty="0" err="1"/>
              <a:t>National</a:t>
            </a:r>
            <a:r>
              <a:rPr lang="pt-BR" dirty="0"/>
              <a:t> Standards </a:t>
            </a:r>
            <a:r>
              <a:rPr lang="pt-BR" dirty="0" err="1"/>
              <a:t>Institute</a:t>
            </a:r>
            <a:r>
              <a:rPr lang="pt-BR" dirty="0"/>
              <a:t>) em 1989.</a:t>
            </a:r>
          </a:p>
        </p:txBody>
      </p:sp>
      <p:pic>
        <p:nvPicPr>
          <p:cNvPr id="7172" name="Picture 4" descr="http://blog.infolink.com.br/wp-content/uploads/dennis-ritchie-day-criador-linguagem-C-UNIX-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4600" y="418330"/>
            <a:ext cx="6048277" cy="30241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97437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 linguagem C</a:t>
            </a:r>
          </a:p>
        </p:txBody>
      </p:sp>
      <p:sp>
        <p:nvSpPr>
          <p:cNvPr id="3" name="Espaço Reservado para Conteúdo 2"/>
          <p:cNvSpPr>
            <a:spLocks noGrp="1"/>
          </p:cNvSpPr>
          <p:nvPr>
            <p:ph idx="1"/>
          </p:nvPr>
        </p:nvSpPr>
        <p:spPr/>
        <p:txBody>
          <a:bodyPr>
            <a:normAutofit/>
          </a:bodyPr>
          <a:lstStyle/>
          <a:p>
            <a:r>
              <a:rPr lang="pt-BR" dirty="0"/>
              <a:t>A linguagem C é uma linguagem procedural, ou seja, ela permite que um problema complexo seja facilmente decomposto em módulos, sendo cada módulo um problema mais simples. Além disso, ela fornece acesso de baixo nível à memória, o que permite o acesso e a programação direta do microprocessador. </a:t>
            </a:r>
          </a:p>
          <a:p>
            <a:r>
              <a:rPr lang="pt-BR" dirty="0"/>
              <a:t>Ela também permite a implantação de programas utilizando instruções em Assembly, o que possibilita programar problemas em que a dependência do tempo é critica.</a:t>
            </a:r>
          </a:p>
          <a:p>
            <a:r>
              <a:rPr lang="pt-BR" dirty="0"/>
              <a:t>Por fim, a linguagem C foi criada para incentivar a programação </a:t>
            </a:r>
            <a:r>
              <a:rPr lang="pt-BR" dirty="0" err="1"/>
              <a:t>multiplataforma</a:t>
            </a:r>
            <a:r>
              <a:rPr lang="pt-BR" dirty="0"/>
              <a:t>, ou seja, programas escritos em C podem ser compilados para uma grande variedade de plataformas e sistemas operacionais com apenas pequenas alterações no seu código fonte.</a:t>
            </a:r>
          </a:p>
        </p:txBody>
      </p:sp>
    </p:spTree>
    <p:extLst>
      <p:ext uri="{BB962C8B-B14F-4D97-AF65-F5344CB8AC3E}">
        <p14:creationId xmlns:p14="http://schemas.microsoft.com/office/powerpoint/2010/main" val="2030116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 influência da linguagem C</a:t>
            </a:r>
          </a:p>
        </p:txBody>
      </p:sp>
      <p:sp>
        <p:nvSpPr>
          <p:cNvPr id="3" name="Espaço Reservado para Conteúdo 2"/>
          <p:cNvSpPr>
            <a:spLocks noGrp="1"/>
          </p:cNvSpPr>
          <p:nvPr>
            <p:ph idx="1"/>
          </p:nvPr>
        </p:nvSpPr>
        <p:spPr>
          <a:xfrm>
            <a:off x="6981539" y="440669"/>
            <a:ext cx="5045478" cy="3880773"/>
          </a:xfrm>
        </p:spPr>
        <p:txBody>
          <a:bodyPr/>
          <a:lstStyle/>
          <a:p>
            <a:r>
              <a:rPr lang="pt-BR" dirty="0"/>
              <a:t>A linguagem C tem influenciado, direta ou indiretamente, muitas linguagens desenvolvidas posteriormente, como C++, Java, C# e PHP. </a:t>
            </a:r>
          </a:p>
          <a:p>
            <a:r>
              <a:rPr lang="pt-BR" dirty="0"/>
              <a:t>Na Figura 1.1 é possível ver uma breve história da evolução da linguagem C e de sua influência no desenvolvimento de outras linguagens de programação.</a:t>
            </a:r>
          </a:p>
        </p:txBody>
      </p:sp>
      <p:pic>
        <p:nvPicPr>
          <p:cNvPr id="6" name="Imagem 5"/>
          <p:cNvPicPr>
            <a:picLocks noChangeAspect="1"/>
          </p:cNvPicPr>
          <p:nvPr/>
        </p:nvPicPr>
        <p:blipFill>
          <a:blip r:embed="rId2">
            <a:clrChange>
              <a:clrFrom>
                <a:srgbClr val="FFFFFF"/>
              </a:clrFrom>
              <a:clrTo>
                <a:srgbClr val="FFFFFF">
                  <a:alpha val="0"/>
                </a:srgbClr>
              </a:clrTo>
            </a:clrChange>
          </a:blip>
          <a:stretch>
            <a:fillRect/>
          </a:stretch>
        </p:blipFill>
        <p:spPr>
          <a:xfrm>
            <a:off x="677334" y="1347536"/>
            <a:ext cx="6304205" cy="4725937"/>
          </a:xfrm>
          <a:prstGeom prst="rect">
            <a:avLst/>
          </a:prstGeom>
        </p:spPr>
      </p:pic>
      <p:sp>
        <p:nvSpPr>
          <p:cNvPr id="7" name="Seta para a Direita 6"/>
          <p:cNvSpPr/>
          <p:nvPr/>
        </p:nvSpPr>
        <p:spPr>
          <a:xfrm>
            <a:off x="1261860" y="5121407"/>
            <a:ext cx="386254" cy="2870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para a Direita 7"/>
          <p:cNvSpPr/>
          <p:nvPr/>
        </p:nvSpPr>
        <p:spPr>
          <a:xfrm rot="16200000">
            <a:off x="2223248" y="3662411"/>
            <a:ext cx="406009" cy="2730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Seta para a Direita 8"/>
          <p:cNvSpPr/>
          <p:nvPr/>
        </p:nvSpPr>
        <p:spPr>
          <a:xfrm rot="16200000">
            <a:off x="4033712" y="6139959"/>
            <a:ext cx="406009" cy="2730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a Direita 9"/>
          <p:cNvSpPr/>
          <p:nvPr/>
        </p:nvSpPr>
        <p:spPr>
          <a:xfrm rot="16200000">
            <a:off x="5235247" y="6139958"/>
            <a:ext cx="406009" cy="2730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Seta para a Direita 10"/>
          <p:cNvSpPr/>
          <p:nvPr/>
        </p:nvSpPr>
        <p:spPr>
          <a:xfrm rot="8385721">
            <a:off x="4868483" y="2982419"/>
            <a:ext cx="386254" cy="2870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132338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Influência sintática da linguagem C</a:t>
            </a:r>
          </a:p>
        </p:txBody>
      </p:sp>
      <p:sp>
        <p:nvSpPr>
          <p:cNvPr id="3" name="Espaço Reservado para Conteúdo 2"/>
          <p:cNvSpPr>
            <a:spLocks noGrp="1"/>
          </p:cNvSpPr>
          <p:nvPr>
            <p:ph idx="1"/>
          </p:nvPr>
        </p:nvSpPr>
        <p:spPr>
          <a:xfrm>
            <a:off x="677334" y="1930400"/>
            <a:ext cx="3990919" cy="4110961"/>
          </a:xfrm>
        </p:spPr>
        <p:txBody>
          <a:bodyPr>
            <a:normAutofit/>
          </a:bodyPr>
          <a:lstStyle/>
          <a:p>
            <a:r>
              <a:rPr lang="pt-BR" dirty="0"/>
              <a:t>Provavelmente a influência mais marcante da linguagem foi a sua sintática: todas as mencionadas combinam a sintaxe de declaração e a sintaxe da expressão da linguagem C com sistemas de tipo, modelos de dados etc. </a:t>
            </a:r>
          </a:p>
          <a:p>
            <a:r>
              <a:rPr lang="pt-BR" dirty="0"/>
              <a:t>A Figura mostra como um comando de impressão de números variando de 1 a 10 pode ser implementado em  diferentes linguagens.</a:t>
            </a:r>
          </a:p>
        </p:txBody>
      </p:sp>
      <p:pic>
        <p:nvPicPr>
          <p:cNvPr id="5" name="Imagem 4"/>
          <p:cNvPicPr>
            <a:picLocks noChangeAspect="1"/>
          </p:cNvPicPr>
          <p:nvPr/>
        </p:nvPicPr>
        <p:blipFill>
          <a:blip r:embed="rId2"/>
          <a:stretch>
            <a:fillRect/>
          </a:stretch>
        </p:blipFill>
        <p:spPr>
          <a:xfrm>
            <a:off x="4832240" y="1930400"/>
            <a:ext cx="4944357" cy="2732712"/>
          </a:xfrm>
          <a:prstGeom prst="rect">
            <a:avLst/>
          </a:prstGeom>
        </p:spPr>
      </p:pic>
    </p:spTree>
    <p:extLst>
      <p:ext uri="{BB962C8B-B14F-4D97-AF65-F5344CB8AC3E}">
        <p14:creationId xmlns:p14="http://schemas.microsoft.com/office/powerpoint/2010/main" val="3028158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Ranking de popularidade das linguagens</a:t>
            </a:r>
          </a:p>
        </p:txBody>
      </p:sp>
      <p:sp>
        <p:nvSpPr>
          <p:cNvPr id="5" name="Espaço Reservado para Conteúdo 4"/>
          <p:cNvSpPr>
            <a:spLocks noGrp="1"/>
          </p:cNvSpPr>
          <p:nvPr>
            <p:ph idx="1"/>
          </p:nvPr>
        </p:nvSpPr>
        <p:spPr>
          <a:xfrm>
            <a:off x="677334" y="1626018"/>
            <a:ext cx="8596668" cy="3880773"/>
          </a:xfrm>
        </p:spPr>
        <p:txBody>
          <a:bodyPr/>
          <a:lstStyle/>
          <a:p>
            <a:r>
              <a:rPr lang="pt-BR" dirty="0"/>
              <a:t>IEEE (</a:t>
            </a:r>
            <a:r>
              <a:rPr lang="en-US" dirty="0">
                <a:solidFill>
                  <a:srgbClr val="545454"/>
                </a:solidFill>
                <a:latin typeface="arial" panose="020B0604020202020204" pitchFamily="34" charset="0"/>
              </a:rPr>
              <a:t>Institute of Electric and Electronic Engineer) </a:t>
            </a:r>
            <a:r>
              <a:rPr lang="en-US" dirty="0" err="1">
                <a:solidFill>
                  <a:srgbClr val="545454"/>
                </a:solidFill>
                <a:latin typeface="arial" panose="020B0604020202020204" pitchFamily="34" charset="0"/>
              </a:rPr>
              <a:t>lançou</a:t>
            </a:r>
            <a:r>
              <a:rPr lang="en-US" dirty="0">
                <a:solidFill>
                  <a:srgbClr val="545454"/>
                </a:solidFill>
                <a:latin typeface="arial" panose="020B0604020202020204" pitchFamily="34" charset="0"/>
              </a:rPr>
              <a:t> </a:t>
            </a:r>
            <a:r>
              <a:rPr lang="en-US" dirty="0" err="1">
                <a:solidFill>
                  <a:srgbClr val="545454"/>
                </a:solidFill>
                <a:latin typeface="arial" panose="020B0604020202020204" pitchFamily="34" charset="0"/>
              </a:rPr>
              <a:t>em</a:t>
            </a:r>
            <a:r>
              <a:rPr lang="en-US" dirty="0">
                <a:solidFill>
                  <a:srgbClr val="545454"/>
                </a:solidFill>
                <a:latin typeface="arial" panose="020B0604020202020204" pitchFamily="34" charset="0"/>
              </a:rPr>
              <a:t> 2016 um ranking de </a:t>
            </a:r>
            <a:r>
              <a:rPr lang="en-US" dirty="0" err="1">
                <a:solidFill>
                  <a:srgbClr val="545454"/>
                </a:solidFill>
                <a:latin typeface="arial" panose="020B0604020202020204" pitchFamily="34" charset="0"/>
              </a:rPr>
              <a:t>popularidade</a:t>
            </a:r>
            <a:r>
              <a:rPr lang="en-US" dirty="0">
                <a:solidFill>
                  <a:srgbClr val="545454"/>
                </a:solidFill>
                <a:latin typeface="arial" panose="020B0604020202020204" pitchFamily="34" charset="0"/>
              </a:rPr>
              <a:t> das </a:t>
            </a:r>
            <a:r>
              <a:rPr lang="en-US" dirty="0" err="1">
                <a:solidFill>
                  <a:srgbClr val="545454"/>
                </a:solidFill>
                <a:latin typeface="arial" panose="020B0604020202020204" pitchFamily="34" charset="0"/>
              </a:rPr>
              <a:t>linguagens</a:t>
            </a:r>
            <a:r>
              <a:rPr lang="en-US" dirty="0">
                <a:solidFill>
                  <a:srgbClr val="545454"/>
                </a:solidFill>
                <a:latin typeface="arial" panose="020B0604020202020204" pitchFamily="34" charset="0"/>
              </a:rPr>
              <a:t> de </a:t>
            </a:r>
            <a:r>
              <a:rPr lang="en-US" dirty="0" err="1">
                <a:solidFill>
                  <a:srgbClr val="545454"/>
                </a:solidFill>
                <a:latin typeface="arial" panose="020B0604020202020204" pitchFamily="34" charset="0"/>
              </a:rPr>
              <a:t>programação</a:t>
            </a:r>
            <a:r>
              <a:rPr lang="en-US" dirty="0">
                <a:solidFill>
                  <a:srgbClr val="545454"/>
                </a:solidFill>
                <a:latin typeface="arial" panose="020B0604020202020204" pitchFamily="34" charset="0"/>
              </a:rPr>
              <a:t>.</a:t>
            </a:r>
          </a:p>
          <a:p>
            <a:endParaRPr lang="pt-BR" dirty="0"/>
          </a:p>
        </p:txBody>
      </p:sp>
      <p:pic>
        <p:nvPicPr>
          <p:cNvPr id="1030" name="Picture 6" descr="IEEE Brasil">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934" y="4104601"/>
            <a:ext cx="1882478" cy="1060383"/>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p:cNvSpPr/>
          <p:nvPr/>
        </p:nvSpPr>
        <p:spPr>
          <a:xfrm>
            <a:off x="3461466" y="2501374"/>
            <a:ext cx="5174482" cy="3139321"/>
          </a:xfrm>
          <a:prstGeom prst="rect">
            <a:avLst/>
          </a:prstGeom>
        </p:spPr>
        <p:txBody>
          <a:bodyPr wrap="square">
            <a:spAutoFit/>
          </a:bodyPr>
          <a:lstStyle/>
          <a:p>
            <a:r>
              <a:rPr lang="en-US" b="1" dirty="0">
                <a:solidFill>
                  <a:srgbClr val="000000"/>
                </a:solidFill>
                <a:latin typeface="Helvetica" panose="020B0604020202020204" pitchFamily="34" charset="0"/>
              </a:rPr>
              <a:t>IEEE Top Programming Languages: Design, Methods, and Data </a:t>
            </a:r>
            <a:r>
              <a:rPr lang="en-US" b="1" dirty="0" err="1">
                <a:solidFill>
                  <a:srgbClr val="000000"/>
                </a:solidFill>
                <a:latin typeface="Helvetica" panose="020B0604020202020204" pitchFamily="34" charset="0"/>
              </a:rPr>
              <a:t>Sources</a:t>
            </a:r>
            <a:r>
              <a:rPr lang="en-US" dirty="0" err="1">
                <a:solidFill>
                  <a:srgbClr val="000000"/>
                </a:solidFill>
                <a:latin typeface="Helvetica" panose="020B0604020202020204" pitchFamily="34" charset="0"/>
              </a:rPr>
              <a:t>The</a:t>
            </a:r>
            <a:r>
              <a:rPr lang="en-US" dirty="0">
                <a:solidFill>
                  <a:srgbClr val="000000"/>
                </a:solidFill>
                <a:latin typeface="Helvetica" panose="020B0604020202020204" pitchFamily="34" charset="0"/>
              </a:rPr>
              <a:t> IEEE Spectrum Top Programming Languages app synthesizes 12 metrics from 10 sources to arrive at an overall ranking of language popularity. The sources cover contexts that include social chatter, open-source code production, and job postings. Read on to learn more about the languages we track and each of the data sources we used, what it measures, and how we measured it</a:t>
            </a:r>
            <a:endParaRPr lang="en-US" b="0" i="0" dirty="0">
              <a:solidFill>
                <a:srgbClr val="000000"/>
              </a:solidFill>
              <a:effectLst/>
              <a:latin typeface="Helvetica" panose="020B0604020202020204" pitchFamily="34" charset="0"/>
            </a:endParaRPr>
          </a:p>
        </p:txBody>
      </p:sp>
      <p:pic>
        <p:nvPicPr>
          <p:cNvPr id="1032" name="Picture 8" descr="http://2.bp.blogspot.com/_NGIPeq91dlQ/S84LZ3Z-6sI/AAAAAAAAADI/6EqM-4z9cj0/s400/Aspa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0148" y="2544103"/>
            <a:ext cx="1132232" cy="877480"/>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p:cNvSpPr/>
          <p:nvPr/>
        </p:nvSpPr>
        <p:spPr>
          <a:xfrm>
            <a:off x="677334" y="6211669"/>
            <a:ext cx="11294272" cy="323165"/>
          </a:xfrm>
          <a:prstGeom prst="rect">
            <a:avLst/>
          </a:prstGeom>
        </p:spPr>
        <p:txBody>
          <a:bodyPr wrap="square">
            <a:spAutoFit/>
          </a:bodyPr>
          <a:lstStyle/>
          <a:p>
            <a:r>
              <a:rPr lang="pt-BR" sz="1500" dirty="0"/>
              <a:t>http://spectrum.ieee.org/static/interactive-the-top-programming-languages-2016</a:t>
            </a:r>
          </a:p>
        </p:txBody>
      </p:sp>
    </p:spTree>
    <p:extLst>
      <p:ext uri="{BB962C8B-B14F-4D97-AF65-F5344CB8AC3E}">
        <p14:creationId xmlns:p14="http://schemas.microsoft.com/office/powerpoint/2010/main" val="141885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Ranking de popularidade das linguagens</a:t>
            </a:r>
          </a:p>
        </p:txBody>
      </p:sp>
      <p:sp>
        <p:nvSpPr>
          <p:cNvPr id="4" name="CaixaDeTexto 3"/>
          <p:cNvSpPr txBox="1"/>
          <p:nvPr/>
        </p:nvSpPr>
        <p:spPr>
          <a:xfrm rot="16200000">
            <a:off x="417694" y="3249172"/>
            <a:ext cx="1234633" cy="707886"/>
          </a:xfrm>
          <a:prstGeom prst="rect">
            <a:avLst/>
          </a:prstGeom>
          <a:noFill/>
        </p:spPr>
        <p:txBody>
          <a:bodyPr wrap="none" rtlCol="0">
            <a:spAutoFit/>
          </a:bodyPr>
          <a:lstStyle/>
          <a:p>
            <a:r>
              <a:rPr lang="pt-BR" sz="4000" b="1" dirty="0">
                <a:solidFill>
                  <a:srgbClr val="FBA234"/>
                </a:solidFill>
              </a:rPr>
              <a:t>WEB</a:t>
            </a:r>
          </a:p>
        </p:txBody>
      </p:sp>
      <p:pic>
        <p:nvPicPr>
          <p:cNvPr id="3" name="Imagem 2"/>
          <p:cNvPicPr>
            <a:picLocks noChangeAspect="1"/>
          </p:cNvPicPr>
          <p:nvPr/>
        </p:nvPicPr>
        <p:blipFill rotWithShape="1">
          <a:blip r:embed="rId2"/>
          <a:srcRect l="1486" t="18144" r="50222" b="15540"/>
          <a:stretch/>
        </p:blipFill>
        <p:spPr>
          <a:xfrm>
            <a:off x="2433710" y="1463040"/>
            <a:ext cx="6320189" cy="4649002"/>
          </a:xfrm>
          <a:prstGeom prst="rect">
            <a:avLst/>
          </a:prstGeom>
        </p:spPr>
      </p:pic>
    </p:spTree>
    <p:extLst>
      <p:ext uri="{BB962C8B-B14F-4D97-AF65-F5344CB8AC3E}">
        <p14:creationId xmlns:p14="http://schemas.microsoft.com/office/powerpoint/2010/main" val="2486479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Ranking de popularidade das linguagens</a:t>
            </a:r>
          </a:p>
        </p:txBody>
      </p:sp>
      <p:sp>
        <p:nvSpPr>
          <p:cNvPr id="4" name="CaixaDeTexto 3"/>
          <p:cNvSpPr txBox="1"/>
          <p:nvPr/>
        </p:nvSpPr>
        <p:spPr>
          <a:xfrm rot="16200000">
            <a:off x="60225" y="3249172"/>
            <a:ext cx="1949573" cy="707886"/>
          </a:xfrm>
          <a:prstGeom prst="rect">
            <a:avLst/>
          </a:prstGeom>
          <a:noFill/>
        </p:spPr>
        <p:txBody>
          <a:bodyPr wrap="none" rtlCol="0">
            <a:spAutoFit/>
          </a:bodyPr>
          <a:lstStyle/>
          <a:p>
            <a:r>
              <a:rPr lang="pt-BR" sz="4000" b="1" dirty="0">
                <a:solidFill>
                  <a:srgbClr val="FBA234"/>
                </a:solidFill>
              </a:rPr>
              <a:t>MOBILE</a:t>
            </a:r>
          </a:p>
        </p:txBody>
      </p:sp>
      <p:pic>
        <p:nvPicPr>
          <p:cNvPr id="3" name="Imagem 2"/>
          <p:cNvPicPr>
            <a:picLocks noChangeAspect="1"/>
          </p:cNvPicPr>
          <p:nvPr/>
        </p:nvPicPr>
        <p:blipFill rotWithShape="1">
          <a:blip r:embed="rId2"/>
          <a:srcRect l="1808" t="18145" r="51332" b="17441"/>
          <a:stretch/>
        </p:blipFill>
        <p:spPr>
          <a:xfrm>
            <a:off x="2447779" y="1645920"/>
            <a:ext cx="6132844" cy="4515729"/>
          </a:xfrm>
          <a:prstGeom prst="rect">
            <a:avLst/>
          </a:prstGeom>
        </p:spPr>
      </p:pic>
    </p:spTree>
    <p:extLst>
      <p:ext uri="{BB962C8B-B14F-4D97-AF65-F5344CB8AC3E}">
        <p14:creationId xmlns:p14="http://schemas.microsoft.com/office/powerpoint/2010/main" val="1340541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Ranking de popularidade das linguagens</a:t>
            </a:r>
          </a:p>
        </p:txBody>
      </p:sp>
      <p:sp>
        <p:nvSpPr>
          <p:cNvPr id="4" name="CaixaDeTexto 3"/>
          <p:cNvSpPr txBox="1"/>
          <p:nvPr/>
        </p:nvSpPr>
        <p:spPr>
          <a:xfrm rot="16200000">
            <a:off x="-745026" y="3249172"/>
            <a:ext cx="3560077" cy="707886"/>
          </a:xfrm>
          <a:prstGeom prst="rect">
            <a:avLst/>
          </a:prstGeom>
          <a:noFill/>
        </p:spPr>
        <p:txBody>
          <a:bodyPr wrap="none" rtlCol="0">
            <a:spAutoFit/>
          </a:bodyPr>
          <a:lstStyle/>
          <a:p>
            <a:r>
              <a:rPr lang="pt-BR" sz="4000" b="1" dirty="0">
                <a:solidFill>
                  <a:srgbClr val="FBA234"/>
                </a:solidFill>
              </a:rPr>
              <a:t>CORPORATIVO</a:t>
            </a:r>
          </a:p>
        </p:txBody>
      </p:sp>
      <p:pic>
        <p:nvPicPr>
          <p:cNvPr id="3" name="Imagem 2"/>
          <p:cNvPicPr>
            <a:picLocks noChangeAspect="1"/>
          </p:cNvPicPr>
          <p:nvPr/>
        </p:nvPicPr>
        <p:blipFill rotWithShape="1">
          <a:blip r:embed="rId2"/>
          <a:srcRect l="1825" t="18068" r="50998" b="10574"/>
          <a:stretch/>
        </p:blipFill>
        <p:spPr>
          <a:xfrm>
            <a:off x="2489981" y="1270000"/>
            <a:ext cx="6174154" cy="5002463"/>
          </a:xfrm>
          <a:prstGeom prst="rect">
            <a:avLst/>
          </a:prstGeom>
        </p:spPr>
      </p:pic>
    </p:spTree>
    <p:extLst>
      <p:ext uri="{BB962C8B-B14F-4D97-AF65-F5344CB8AC3E}">
        <p14:creationId xmlns:p14="http://schemas.microsoft.com/office/powerpoint/2010/main" val="230523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Ranking de popularidade das linguagens</a:t>
            </a:r>
          </a:p>
        </p:txBody>
      </p:sp>
      <p:sp>
        <p:nvSpPr>
          <p:cNvPr id="4" name="CaixaDeTexto 3"/>
          <p:cNvSpPr txBox="1"/>
          <p:nvPr/>
        </p:nvSpPr>
        <p:spPr>
          <a:xfrm rot="16200000">
            <a:off x="-661924" y="3249172"/>
            <a:ext cx="3393878" cy="707886"/>
          </a:xfrm>
          <a:prstGeom prst="rect">
            <a:avLst/>
          </a:prstGeom>
          <a:noFill/>
        </p:spPr>
        <p:txBody>
          <a:bodyPr wrap="none" rtlCol="0">
            <a:spAutoFit/>
          </a:bodyPr>
          <a:lstStyle/>
          <a:p>
            <a:r>
              <a:rPr lang="pt-BR" sz="4000" b="1" dirty="0">
                <a:solidFill>
                  <a:srgbClr val="FBA234"/>
                </a:solidFill>
              </a:rPr>
              <a:t>EMBARCADOS</a:t>
            </a:r>
          </a:p>
        </p:txBody>
      </p:sp>
      <p:pic>
        <p:nvPicPr>
          <p:cNvPr id="3" name="Imagem 2"/>
          <p:cNvPicPr>
            <a:picLocks noChangeAspect="1"/>
          </p:cNvPicPr>
          <p:nvPr/>
        </p:nvPicPr>
        <p:blipFill rotWithShape="1">
          <a:blip r:embed="rId2"/>
          <a:srcRect l="1915" t="18144" r="51220" b="14846"/>
          <a:stretch/>
        </p:blipFill>
        <p:spPr>
          <a:xfrm>
            <a:off x="2475913" y="1270000"/>
            <a:ext cx="6133291" cy="4697663"/>
          </a:xfrm>
          <a:prstGeom prst="rect">
            <a:avLst/>
          </a:prstGeom>
        </p:spPr>
      </p:pic>
    </p:spTree>
    <p:extLst>
      <p:ext uri="{BB962C8B-B14F-4D97-AF65-F5344CB8AC3E}">
        <p14:creationId xmlns:p14="http://schemas.microsoft.com/office/powerpoint/2010/main" val="2085017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 C++, C#</a:t>
            </a:r>
          </a:p>
        </p:txBody>
      </p:sp>
      <p:sp>
        <p:nvSpPr>
          <p:cNvPr id="3" name="Espaço Reservado para Conteúdo 2"/>
          <p:cNvSpPr>
            <a:spLocks noGrp="1"/>
          </p:cNvSpPr>
          <p:nvPr>
            <p:ph idx="1"/>
          </p:nvPr>
        </p:nvSpPr>
        <p:spPr>
          <a:xfrm>
            <a:off x="677335" y="2160589"/>
            <a:ext cx="6669950" cy="3880773"/>
          </a:xfrm>
        </p:spPr>
        <p:txBody>
          <a:bodyPr>
            <a:normAutofit/>
          </a:bodyPr>
          <a:lstStyle/>
          <a:p>
            <a:r>
              <a:rPr lang="pt-BR" dirty="0"/>
              <a:t>C e C++ são duas das mais consagradas linguagens de programação existentes hoje no mercado. </a:t>
            </a:r>
          </a:p>
          <a:p>
            <a:r>
              <a:rPr lang="pt-BR" dirty="0"/>
              <a:t>A segunda é, na realidade, uma extensão da primeira, adaptada de maneira a conter o suporte ao paradigma de orientação a objetos.</a:t>
            </a:r>
          </a:p>
          <a:p>
            <a:r>
              <a:rPr lang="pt-BR" dirty="0"/>
              <a:t>Já o C# é uma tentativa da Microsoft de aliar as melhores características do C++ com as simplificações trazidas pela linguagem Java (elaborada pela Sun - concorrente da Microsoft no mercado de software), instaurando assim uma competição mais direta com essa última linguagem, principalmente no mercado de aplicações Internet (HICKSON, 2005).</a:t>
            </a:r>
          </a:p>
        </p:txBody>
      </p:sp>
      <p:pic>
        <p:nvPicPr>
          <p:cNvPr id="9220" name="Picture 4" descr="https://comocriaraplicativos.com.br/wp-content/uploads/2016/07/cshar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3120" y="364018"/>
            <a:ext cx="1593029" cy="1529308"/>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http://www.unixstickers.com/image/cache/data/stickers/C/C++-unofficial.sh-600x6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5109" y="96754"/>
            <a:ext cx="2063835" cy="2063835"/>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https://encrypted-tbn2.gstatic.com/images?q=tbn:ANd9GcRC4T5FFjC_SP-okbnNVxl4xT5kRhyc21f9PDZuVCYT4tu666NQ"/>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24126" y="324799"/>
            <a:ext cx="1500983" cy="1568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731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a:t>A Linguagem de Programação C</a:t>
            </a:r>
          </a:p>
        </p:txBody>
      </p:sp>
      <p:sp>
        <p:nvSpPr>
          <p:cNvPr id="5" name="Subtítulo 4"/>
          <p:cNvSpPr>
            <a:spLocks noGrp="1"/>
          </p:cNvSpPr>
          <p:nvPr>
            <p:ph type="subTitle" idx="1"/>
          </p:nvPr>
        </p:nvSpPr>
        <p:spPr/>
        <p:txBody>
          <a:bodyPr/>
          <a:lstStyle/>
          <a:p>
            <a:endParaRPr lang="pt-BR"/>
          </a:p>
        </p:txBody>
      </p:sp>
      <p:pic>
        <p:nvPicPr>
          <p:cNvPr id="6" name="Imagem 5"/>
          <p:cNvPicPr>
            <a:picLocks noChangeAspect="1"/>
          </p:cNvPicPr>
          <p:nvPr/>
        </p:nvPicPr>
        <p:blipFill>
          <a:blip r:embed="rId2">
            <a:clrChange>
              <a:clrFrom>
                <a:srgbClr val="FFFFFF"/>
              </a:clrFrom>
              <a:clrTo>
                <a:srgbClr val="FFFFFF">
                  <a:alpha val="0"/>
                </a:srgbClr>
              </a:clrTo>
            </a:clrChange>
          </a:blip>
          <a:stretch>
            <a:fillRect/>
          </a:stretch>
        </p:blipFill>
        <p:spPr>
          <a:xfrm>
            <a:off x="1846623" y="2105534"/>
            <a:ext cx="2051609" cy="2244301"/>
          </a:xfrm>
          <a:prstGeom prst="rect">
            <a:avLst/>
          </a:prstGeom>
        </p:spPr>
      </p:pic>
    </p:spTree>
    <p:extLst>
      <p:ext uri="{BB962C8B-B14F-4D97-AF65-F5344CB8AC3E}">
        <p14:creationId xmlns:p14="http://schemas.microsoft.com/office/powerpoint/2010/main" val="38767596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Orientação a objeto</a:t>
            </a:r>
          </a:p>
        </p:txBody>
      </p:sp>
      <p:sp>
        <p:nvSpPr>
          <p:cNvPr id="3" name="Espaço Reservado para Conteúdo 2"/>
          <p:cNvSpPr>
            <a:spLocks noGrp="1"/>
          </p:cNvSpPr>
          <p:nvPr>
            <p:ph idx="1"/>
          </p:nvPr>
        </p:nvSpPr>
        <p:spPr>
          <a:xfrm>
            <a:off x="677334" y="1930400"/>
            <a:ext cx="5627212" cy="4521565"/>
          </a:xfrm>
        </p:spPr>
        <p:txBody>
          <a:bodyPr>
            <a:normAutofit lnSpcReduction="10000"/>
          </a:bodyPr>
          <a:lstStyle/>
          <a:p>
            <a:r>
              <a:rPr lang="pt-BR" dirty="0"/>
              <a:t>A orientação a objetos é um modelo de análise, projeto e programação de sistemas de software baseado na composição e interação entre diversas unidades de software chamadas de objetos.</a:t>
            </a:r>
          </a:p>
          <a:p>
            <a:r>
              <a:rPr lang="pt-BR" dirty="0"/>
              <a:t>Na programação orientada a objetos, implementa-se um conjunto de classes que definem os objetos presentes no sistema de software. Cada classe determina o comportamento (definido nos métodos) e estados possíveis (atributos) de seus objetos, assim como o relacionamento com outros objetos. </a:t>
            </a:r>
          </a:p>
          <a:p>
            <a:r>
              <a:rPr lang="pt-BR" dirty="0"/>
              <a:t>C++, C♯, VB.NET, Java, </a:t>
            </a:r>
            <a:r>
              <a:rPr lang="pt-BR" dirty="0" err="1"/>
              <a:t>Object</a:t>
            </a:r>
            <a:r>
              <a:rPr lang="pt-BR" dirty="0"/>
              <a:t> Pascal, </a:t>
            </a:r>
            <a:r>
              <a:rPr lang="pt-BR" dirty="0" err="1"/>
              <a:t>Objective</a:t>
            </a:r>
            <a:r>
              <a:rPr lang="pt-BR" dirty="0"/>
              <a:t>-C, Python, </a:t>
            </a:r>
            <a:r>
              <a:rPr lang="pt-BR" dirty="0" err="1"/>
              <a:t>SuperCollider</a:t>
            </a:r>
            <a:r>
              <a:rPr lang="pt-BR" dirty="0"/>
              <a:t>, Ruby e </a:t>
            </a:r>
            <a:r>
              <a:rPr lang="pt-BR" dirty="0" err="1"/>
              <a:t>Smalltalk</a:t>
            </a:r>
            <a:r>
              <a:rPr lang="pt-BR" dirty="0"/>
              <a:t> são exemplos de linguagens de programação orientadas a objetos.</a:t>
            </a:r>
          </a:p>
        </p:txBody>
      </p:sp>
      <p:pic>
        <p:nvPicPr>
          <p:cNvPr id="10242" name="Picture 2" descr="http://videos.web-03.net/artigos/Thiago_Varallo/Introducao_POO_Java/Introducao_POO_Java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3515" y="387227"/>
            <a:ext cx="4218978" cy="3375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26529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OO: Classe</a:t>
            </a:r>
          </a:p>
        </p:txBody>
      </p:sp>
      <p:sp>
        <p:nvSpPr>
          <p:cNvPr id="3" name="Espaço Reservado para Conteúdo 2"/>
          <p:cNvSpPr>
            <a:spLocks noGrp="1"/>
          </p:cNvSpPr>
          <p:nvPr>
            <p:ph idx="1"/>
          </p:nvPr>
        </p:nvSpPr>
        <p:spPr>
          <a:xfrm>
            <a:off x="677334" y="1474789"/>
            <a:ext cx="5159586" cy="3112451"/>
          </a:xfrm>
        </p:spPr>
        <p:txBody>
          <a:bodyPr/>
          <a:lstStyle/>
          <a:p>
            <a:r>
              <a:rPr lang="pt-BR" dirty="0"/>
              <a:t>Classe representa um conjunto de objetos com características afins. Uma classe define o comportamento dos objetos através de seus métodos, e quais estados ele é capaz de manter através de seus atributos. Exemplo de classe: Os humanos </a:t>
            </a:r>
          </a:p>
          <a:p>
            <a:r>
              <a:rPr lang="pt-BR" dirty="0"/>
              <a:t>Subclasse é uma nova classe que herda características de sua(s) classe(s) ancestral(</a:t>
            </a:r>
            <a:r>
              <a:rPr lang="pt-BR" dirty="0" err="1"/>
              <a:t>is</a:t>
            </a:r>
            <a:r>
              <a:rPr lang="pt-BR" dirty="0"/>
              <a:t>)</a:t>
            </a:r>
          </a:p>
        </p:txBody>
      </p:sp>
      <p:pic>
        <p:nvPicPr>
          <p:cNvPr id="1026" name="Picture 2" descr="http://www.macoratti.net/netoocb2.gif"/>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95987" y="346076"/>
            <a:ext cx="2778106" cy="26849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1.bp.blogspot.com/-TMvA5x9LMMM/UplZIWrJqFI/AAAAAAAABG8/Z091Ku2TZBc/s1600/wisegeek.com+anatomy-of-human-muscle.jpg"/>
          <p:cNvPicPr>
            <a:picLocks noChangeAspect="1" noChangeArrowheads="1"/>
          </p:cNvPicPr>
          <p:nvPr/>
        </p:nvPicPr>
        <p:blipFill>
          <a:blip r:embed="rId3">
            <a:clrChange>
              <a:clrFrom>
                <a:srgbClr val="F8F8F8"/>
              </a:clrFrom>
              <a:clrTo>
                <a:srgbClr val="F8F8F8">
                  <a:alpha val="0"/>
                </a:srgbClr>
              </a:clrTo>
            </a:clrChange>
            <a:extLst>
              <a:ext uri="{28A0092B-C50C-407E-A947-70E740481C1C}">
                <a14:useLocalDpi xmlns:a14="http://schemas.microsoft.com/office/drawing/2010/main" val="0"/>
              </a:ext>
            </a:extLst>
          </a:blip>
          <a:srcRect/>
          <a:stretch>
            <a:fillRect/>
          </a:stretch>
        </p:blipFill>
        <p:spPr bwMode="auto">
          <a:xfrm>
            <a:off x="4975668" y="3294538"/>
            <a:ext cx="4957493" cy="3713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27272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OO: Objeto</a:t>
            </a:r>
          </a:p>
        </p:txBody>
      </p:sp>
      <p:sp>
        <p:nvSpPr>
          <p:cNvPr id="3" name="Espaço Reservado para Conteúdo 2"/>
          <p:cNvSpPr>
            <a:spLocks noGrp="1"/>
          </p:cNvSpPr>
          <p:nvPr>
            <p:ph idx="1"/>
          </p:nvPr>
        </p:nvSpPr>
        <p:spPr>
          <a:xfrm>
            <a:off x="677334" y="2160589"/>
            <a:ext cx="5159586" cy="3880773"/>
          </a:xfrm>
        </p:spPr>
        <p:txBody>
          <a:bodyPr/>
          <a:lstStyle/>
          <a:p>
            <a:r>
              <a:rPr lang="pt-BR" dirty="0"/>
              <a:t>Instância de uma classe. Um objeto é capaz de armazenar estados através de seus atributos e reagir a mensagens enviadas a ele, assim como se relacionar e enviar mensagens a outros objetos. </a:t>
            </a:r>
          </a:p>
          <a:p>
            <a:r>
              <a:rPr lang="pt-BR" dirty="0"/>
              <a:t>Exemplo de objetos da classe Humanos: João, José, </a:t>
            </a:r>
            <a:r>
              <a:rPr lang="pt-BR" dirty="0" err="1"/>
              <a:t>Marla</a:t>
            </a:r>
            <a:endParaRPr lang="pt-BR" dirty="0"/>
          </a:p>
        </p:txBody>
      </p:sp>
      <p:pic>
        <p:nvPicPr>
          <p:cNvPr id="1026" name="Picture 2" descr="http://www.macoratti.net/netoocb2.gif"/>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92602" y="1584961"/>
            <a:ext cx="4382094" cy="4235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56062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OO: Atributo</a:t>
            </a:r>
          </a:p>
        </p:txBody>
      </p:sp>
      <p:sp>
        <p:nvSpPr>
          <p:cNvPr id="3" name="Espaço Reservado para Conteúdo 2"/>
          <p:cNvSpPr>
            <a:spLocks noGrp="1"/>
          </p:cNvSpPr>
          <p:nvPr>
            <p:ph idx="1"/>
          </p:nvPr>
        </p:nvSpPr>
        <p:spPr>
          <a:xfrm>
            <a:off x="677334" y="2160589"/>
            <a:ext cx="5967306" cy="3880773"/>
          </a:xfrm>
        </p:spPr>
        <p:txBody>
          <a:bodyPr/>
          <a:lstStyle/>
          <a:p>
            <a:r>
              <a:rPr lang="pt-BR" dirty="0"/>
              <a:t>Atributo são características de um objeto. Basicamente a estrutura de dados que vai representar a classe. Exemplos: Funcionário: nome, endereço, telefone, CPF,...; Carro: nome, marca, ano, cor, …; Livro: autor, editora, ano. Por sua vez, os atributos possuem valores. Por exemplo, o atributo cor pode conter o valor azul. O conjunto de valores dos atributos de um determinado objeto é chamado de estado</a:t>
            </a:r>
          </a:p>
        </p:txBody>
      </p:sp>
      <p:pic>
        <p:nvPicPr>
          <p:cNvPr id="1026" name="Picture 2" descr="http://www.macoratti.net/netoocb2.gif"/>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01070" y="609600"/>
            <a:ext cx="3172327" cy="306593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guiadeoculos.com.br/wp-content/uploads/2015/09/Cor_dos_olhos_Guia.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73098" y="3675538"/>
            <a:ext cx="4801808" cy="2932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3200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OO: Método</a:t>
            </a:r>
          </a:p>
        </p:txBody>
      </p:sp>
      <p:sp>
        <p:nvSpPr>
          <p:cNvPr id="3" name="Espaço Reservado para Conteúdo 2"/>
          <p:cNvSpPr>
            <a:spLocks noGrp="1"/>
          </p:cNvSpPr>
          <p:nvPr>
            <p:ph idx="1"/>
          </p:nvPr>
        </p:nvSpPr>
        <p:spPr>
          <a:xfrm>
            <a:off x="677334" y="2160589"/>
            <a:ext cx="5967306" cy="3880773"/>
          </a:xfrm>
        </p:spPr>
        <p:txBody>
          <a:bodyPr>
            <a:normAutofit lnSpcReduction="10000"/>
          </a:bodyPr>
          <a:lstStyle/>
          <a:p>
            <a:r>
              <a:rPr lang="pt-BR" dirty="0"/>
              <a:t>Método definem as habilidades dos objetos. </a:t>
            </a:r>
          </a:p>
          <a:p>
            <a:r>
              <a:rPr lang="pt-BR" dirty="0" err="1"/>
              <a:t>Bidu</a:t>
            </a:r>
            <a:r>
              <a:rPr lang="pt-BR" dirty="0"/>
              <a:t> é uma instância da classe Cachorro, portanto tem habilidade para latir, implementada através do método de um latido. </a:t>
            </a:r>
          </a:p>
          <a:p>
            <a:r>
              <a:rPr lang="pt-BR" dirty="0"/>
              <a:t>Um método em uma classe é apenas uma definição. A ação só ocorre quando o método é invocado através do objeto, no caso </a:t>
            </a:r>
            <a:r>
              <a:rPr lang="pt-BR" dirty="0" err="1"/>
              <a:t>Bidu</a:t>
            </a:r>
            <a:r>
              <a:rPr lang="pt-BR" dirty="0"/>
              <a:t>. </a:t>
            </a:r>
          </a:p>
          <a:p>
            <a:r>
              <a:rPr lang="pt-BR" dirty="0"/>
              <a:t>Dentro do programa, a utilização de um método deve afetar apenas um objeto em particular; Todos os cachorros podem latir, mas você quer que apenas </a:t>
            </a:r>
            <a:r>
              <a:rPr lang="pt-BR" dirty="0" err="1"/>
              <a:t>Bidu</a:t>
            </a:r>
            <a:r>
              <a:rPr lang="pt-BR" dirty="0"/>
              <a:t> dê o latido. Normalmente, uma classe possui diversos métodos, que no caso da classe Cachorro poderiam ser sente, coma e morda</a:t>
            </a:r>
          </a:p>
        </p:txBody>
      </p:sp>
      <p:pic>
        <p:nvPicPr>
          <p:cNvPr id="1026" name="Picture 2" descr="http://www.macoratti.net/netoocb2.gif"/>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01070" y="609600"/>
            <a:ext cx="3172327" cy="306593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www.ideiasprogramadas.com.br/wp-content/uploads/2014/10/UML_coragem.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1003" y="4587240"/>
            <a:ext cx="4845998" cy="2145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31768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OO: Herança</a:t>
            </a:r>
          </a:p>
        </p:txBody>
      </p:sp>
      <p:sp>
        <p:nvSpPr>
          <p:cNvPr id="3" name="Espaço Reservado para Conteúdo 2"/>
          <p:cNvSpPr>
            <a:spLocks noGrp="1"/>
          </p:cNvSpPr>
          <p:nvPr>
            <p:ph idx="1"/>
          </p:nvPr>
        </p:nvSpPr>
        <p:spPr>
          <a:xfrm>
            <a:off x="677334" y="3672840"/>
            <a:ext cx="7750386" cy="2773681"/>
          </a:xfrm>
        </p:spPr>
        <p:txBody>
          <a:bodyPr>
            <a:normAutofit/>
          </a:bodyPr>
          <a:lstStyle/>
          <a:p>
            <a:r>
              <a:rPr lang="pt-BR" dirty="0"/>
              <a:t>Herança (ou generalização) é o mecanismo pelo qual uma classe (</a:t>
            </a:r>
            <a:r>
              <a:rPr lang="pt-BR" dirty="0" err="1"/>
              <a:t>sub-classe</a:t>
            </a:r>
            <a:r>
              <a:rPr lang="pt-BR" dirty="0"/>
              <a:t>) pode estender outra classe (</a:t>
            </a:r>
            <a:r>
              <a:rPr lang="pt-BR" dirty="0" err="1"/>
              <a:t>super-classe</a:t>
            </a:r>
            <a:r>
              <a:rPr lang="pt-BR" dirty="0"/>
              <a:t>), aproveitando seus comportamentos (métodos) e variáveis possíveis (atributos). </a:t>
            </a:r>
          </a:p>
          <a:p>
            <a:r>
              <a:rPr lang="pt-BR" dirty="0"/>
              <a:t>Um exemplo de herança: Mamífero é </a:t>
            </a:r>
            <a:r>
              <a:rPr lang="pt-BR" dirty="0" err="1"/>
              <a:t>super-classe</a:t>
            </a:r>
            <a:r>
              <a:rPr lang="pt-BR" dirty="0"/>
              <a:t> de Humano. Ou seja, um Humano é um mamífero. Há herança múltipla quando uma </a:t>
            </a:r>
            <a:r>
              <a:rPr lang="pt-BR" dirty="0" err="1"/>
              <a:t>sub-classe</a:t>
            </a:r>
            <a:r>
              <a:rPr lang="pt-BR" dirty="0"/>
              <a:t> possui mais de uma </a:t>
            </a:r>
            <a:r>
              <a:rPr lang="pt-BR" dirty="0" err="1"/>
              <a:t>super-classe</a:t>
            </a:r>
            <a:r>
              <a:rPr lang="pt-BR" dirty="0"/>
              <a:t>. Essa relação é normalmente chamada de relação "é um“.</a:t>
            </a:r>
          </a:p>
        </p:txBody>
      </p:sp>
      <p:pic>
        <p:nvPicPr>
          <p:cNvPr id="5122" name="Picture 2" descr="http://images.slideplayer.com.br/30/9564702/slides/slide_28.jpg"/>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3132" t="40876" r="5701" b="458"/>
          <a:stretch/>
        </p:blipFill>
        <p:spPr bwMode="auto">
          <a:xfrm>
            <a:off x="4238258" y="389460"/>
            <a:ext cx="7024102" cy="3390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9293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OO: Associação</a:t>
            </a:r>
          </a:p>
        </p:txBody>
      </p:sp>
      <p:sp>
        <p:nvSpPr>
          <p:cNvPr id="3" name="Espaço Reservado para Conteúdo 2"/>
          <p:cNvSpPr>
            <a:spLocks noGrp="1"/>
          </p:cNvSpPr>
          <p:nvPr>
            <p:ph idx="1"/>
          </p:nvPr>
        </p:nvSpPr>
        <p:spPr>
          <a:xfrm>
            <a:off x="677334" y="2931886"/>
            <a:ext cx="7750386" cy="3514635"/>
          </a:xfrm>
        </p:spPr>
        <p:txBody>
          <a:bodyPr>
            <a:normAutofit/>
          </a:bodyPr>
          <a:lstStyle/>
          <a:p>
            <a:r>
              <a:rPr lang="pt-BR" dirty="0"/>
              <a:t>A associação de classes indica quando uma classe tem um tipo de relacionamento "tem um" com outra classe como, por exemplo, uma pessoa tem um carro e isso indica que a classe Pessoa tem uma associação com a classe Carro. Esse tipo de relacionamento entre classes é importante, porque define como as classes interagem entre elas nas aplicações.</a:t>
            </a:r>
          </a:p>
          <a:p>
            <a:r>
              <a:rPr lang="pt-BR" dirty="0"/>
              <a:t>A associação acontece quando uma classe possui atributos do tipo de outra classe. No exemplo, estamos dizendo que o carro possui pneu (4 pneus)</a:t>
            </a:r>
          </a:p>
          <a:p>
            <a:endParaRPr lang="pt-BR" dirty="0"/>
          </a:p>
        </p:txBody>
      </p:sp>
      <p:pic>
        <p:nvPicPr>
          <p:cNvPr id="1026" name="Picture 2" descr="Associação&#10;Associação ocorre quando uma classe&#10;possui atributos do tipo de outra classe.&#10;Pneu&#10;rodar()&#10;int Pressao&#10;Carro&#10;li..."/>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5114" t="43560" r="28280" b="23139"/>
          <a:stretch/>
        </p:blipFill>
        <p:spPr bwMode="auto">
          <a:xfrm>
            <a:off x="5369147" y="484999"/>
            <a:ext cx="6117145" cy="2780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6042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OO: Encapsulamento</a:t>
            </a:r>
          </a:p>
        </p:txBody>
      </p:sp>
      <p:sp>
        <p:nvSpPr>
          <p:cNvPr id="3" name="Espaço Reservado para Conteúdo 2"/>
          <p:cNvSpPr>
            <a:spLocks noGrp="1"/>
          </p:cNvSpPr>
          <p:nvPr>
            <p:ph idx="1"/>
          </p:nvPr>
        </p:nvSpPr>
        <p:spPr>
          <a:xfrm>
            <a:off x="677334" y="2931886"/>
            <a:ext cx="6245980" cy="3514635"/>
          </a:xfrm>
        </p:spPr>
        <p:txBody>
          <a:bodyPr>
            <a:normAutofit/>
          </a:bodyPr>
          <a:lstStyle/>
          <a:p>
            <a:r>
              <a:rPr lang="pt-BR" dirty="0"/>
              <a:t>Encapsulamento vem de encapsular, que em programação orientada a objetos significa separar o programa em partes, o mais isolado possível. </a:t>
            </a:r>
          </a:p>
          <a:p>
            <a:r>
              <a:rPr lang="pt-BR" dirty="0"/>
              <a:t>A ideia é tornar o software mais flexível, fácil de modificar e de criar novas implementações. O Encapsulamento serve para controlar o acesso aos atributos e métodos de uma classe. É uma forma eficiente de proteger os dados manipulados dentro da classe, além de determinar onde esta classe poderá ser manipulada.</a:t>
            </a:r>
          </a:p>
        </p:txBody>
      </p:sp>
      <p:pic>
        <p:nvPicPr>
          <p:cNvPr id="2050" name="Picture 2" descr="http://www.havenaeletronicos.com.br/images/cadeado-clip-art_430985.jpg?osCsid=314d7f5ee9ae14e03198f03d29b8d9a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46096" y="2164442"/>
            <a:ext cx="3421305" cy="3858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948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OO: Abstração</a:t>
            </a:r>
          </a:p>
        </p:txBody>
      </p:sp>
      <p:sp>
        <p:nvSpPr>
          <p:cNvPr id="3" name="Espaço Reservado para Conteúdo 2"/>
          <p:cNvSpPr>
            <a:spLocks noGrp="1"/>
          </p:cNvSpPr>
          <p:nvPr>
            <p:ph idx="1"/>
          </p:nvPr>
        </p:nvSpPr>
        <p:spPr>
          <a:xfrm>
            <a:off x="677334" y="4659086"/>
            <a:ext cx="8045752" cy="1787435"/>
          </a:xfrm>
        </p:spPr>
        <p:txBody>
          <a:bodyPr>
            <a:normAutofit/>
          </a:bodyPr>
          <a:lstStyle/>
          <a:p>
            <a:r>
              <a:rPr lang="pt-BR" dirty="0"/>
              <a:t>Abstração é a habilidade de concentrar nos aspectos essenciais de um contexto qualquer, ignorando características menos importantes ou acidentais. Em modelagem orientada a objetos, uma classe é uma abstração de entidades existentes no domínio do sistema de software</a:t>
            </a:r>
          </a:p>
        </p:txBody>
      </p:sp>
      <p:pic>
        <p:nvPicPr>
          <p:cNvPr id="4098" name="Picture 2" descr="http://image.slidesharecdn.com/introduoaprogramaooo-121113174815-phpapp02/95/introduo-a-programao-orientada-a-objeto-10-638.jpg?cb=1352828979"/>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7949" t="22781" r="4634" b="9459"/>
          <a:stretch/>
        </p:blipFill>
        <p:spPr bwMode="auto">
          <a:xfrm>
            <a:off x="3744686" y="769257"/>
            <a:ext cx="6139543" cy="3573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8229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OO: Polimorfismo</a:t>
            </a:r>
          </a:p>
        </p:txBody>
      </p:sp>
      <p:sp>
        <p:nvSpPr>
          <p:cNvPr id="3" name="Espaço Reservado para Conteúdo 2"/>
          <p:cNvSpPr>
            <a:spLocks noGrp="1"/>
          </p:cNvSpPr>
          <p:nvPr>
            <p:ph idx="1"/>
          </p:nvPr>
        </p:nvSpPr>
        <p:spPr>
          <a:xfrm>
            <a:off x="829734" y="1643107"/>
            <a:ext cx="3895800" cy="2670812"/>
          </a:xfrm>
        </p:spPr>
        <p:txBody>
          <a:bodyPr>
            <a:normAutofit fontScale="92500" lnSpcReduction="10000"/>
          </a:bodyPr>
          <a:lstStyle/>
          <a:p>
            <a:r>
              <a:rPr lang="pt-BR" dirty="0"/>
              <a:t>Como sabemos, os objetos filhos herdam as características e ações de seus “ancestrais”. Entretanto, em alguns casos, é necessário que as ações para um mesmo método seja diferente. Em outras palavras, o polimorfismo consiste na alteração do funcionamento interno de um método herdado de um objeto pai.</a:t>
            </a:r>
          </a:p>
        </p:txBody>
      </p:sp>
      <p:pic>
        <p:nvPicPr>
          <p:cNvPr id="3078" name="Picture 6" descr="http://4.bp.blogspot.com/-YBaAORKlrMk/UV62V-mwFJI/AAAAAAAADcA/DJkwEZ0eCSA/s1600/CaptureFromTerceitos-Polimorfismo.PNG"/>
          <p:cNvPicPr>
            <a:picLocks noChangeAspect="1" noChangeArrowheads="1"/>
          </p:cNvPicPr>
          <p:nvPr/>
        </p:nvPicPr>
        <p:blipFill rotWithShape="1">
          <a:blip r:embed="rId2">
            <a:clrChange>
              <a:clrFrom>
                <a:srgbClr val="EFEFEF"/>
              </a:clrFrom>
              <a:clrTo>
                <a:srgbClr val="EFEFEF">
                  <a:alpha val="0"/>
                </a:srgbClr>
              </a:clrTo>
            </a:clrChange>
            <a:extLst>
              <a:ext uri="{28A0092B-C50C-407E-A947-70E740481C1C}">
                <a14:useLocalDpi xmlns:a14="http://schemas.microsoft.com/office/drawing/2010/main" val="0"/>
              </a:ext>
            </a:extLst>
          </a:blip>
          <a:srcRect t="1543"/>
          <a:stretch/>
        </p:blipFill>
        <p:spPr bwMode="auto">
          <a:xfrm>
            <a:off x="4725534" y="261257"/>
            <a:ext cx="4714875" cy="3704319"/>
          </a:xfrm>
          <a:prstGeom prst="rect">
            <a:avLst/>
          </a:prstGeom>
          <a:noFill/>
          <a:extLst>
            <a:ext uri="{909E8E84-426E-40DD-AFC4-6F175D3DCCD1}">
              <a14:hiddenFill xmlns:a14="http://schemas.microsoft.com/office/drawing/2010/main">
                <a:solidFill>
                  <a:srgbClr val="FFFFFF"/>
                </a:solidFill>
              </a14:hiddenFill>
            </a:ext>
          </a:extLst>
        </p:spPr>
      </p:pic>
      <p:sp>
        <p:nvSpPr>
          <p:cNvPr id="8" name="Espaço Reservado para Conteúdo 2"/>
          <p:cNvSpPr txBox="1">
            <a:spLocks/>
          </p:cNvSpPr>
          <p:nvPr/>
        </p:nvSpPr>
        <p:spPr>
          <a:xfrm>
            <a:off x="829733" y="4313919"/>
            <a:ext cx="8285237" cy="228500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pt-BR" dirty="0"/>
              <a:t>Como um exemplo, temos um objeto genérico “Eletrodoméstico”. Esse objeto possui um método, ou ação, “Ligar()”. Temos dois objetos, “Televisão” e “Geladeira”, que não irão ser ligados da mesma forma. Assim, precisamos, para cada uma das classes filhas, reescrever o método “Ligar()”.</a:t>
            </a:r>
          </a:p>
        </p:txBody>
      </p:sp>
    </p:spTree>
    <p:extLst>
      <p:ext uri="{BB962C8B-B14F-4D97-AF65-F5344CB8AC3E}">
        <p14:creationId xmlns:p14="http://schemas.microsoft.com/office/powerpoint/2010/main" val="2439160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Linguagem de programação</a:t>
            </a:r>
          </a:p>
        </p:txBody>
      </p:sp>
      <p:sp>
        <p:nvSpPr>
          <p:cNvPr id="5" name="Retângulo 4"/>
          <p:cNvSpPr/>
          <p:nvPr/>
        </p:nvSpPr>
        <p:spPr>
          <a:xfrm>
            <a:off x="3964064" y="1547483"/>
            <a:ext cx="5309937" cy="1477328"/>
          </a:xfrm>
          <a:prstGeom prst="rect">
            <a:avLst/>
          </a:prstGeom>
        </p:spPr>
        <p:txBody>
          <a:bodyPr wrap="square">
            <a:spAutoFit/>
          </a:bodyPr>
          <a:lstStyle/>
          <a:p>
            <a:pPr algn="r"/>
            <a:r>
              <a:rPr lang="pt-BR" dirty="0"/>
              <a:t>Uma linguagem de programação é um método padronizado para comunicar instruções para um computador.[1] É um conjunto de regras sintáticas e semânticas usadas para definir um programa de computador.[2]</a:t>
            </a:r>
          </a:p>
        </p:txBody>
      </p:sp>
      <p:sp>
        <p:nvSpPr>
          <p:cNvPr id="6" name="Retângulo 5"/>
          <p:cNvSpPr/>
          <p:nvPr/>
        </p:nvSpPr>
        <p:spPr>
          <a:xfrm>
            <a:off x="677334" y="6221194"/>
            <a:ext cx="8596667" cy="553998"/>
          </a:xfrm>
          <a:prstGeom prst="rect">
            <a:avLst/>
          </a:prstGeom>
        </p:spPr>
        <p:txBody>
          <a:bodyPr wrap="square">
            <a:spAutoFit/>
          </a:bodyPr>
          <a:lstStyle/>
          <a:p>
            <a:r>
              <a:rPr lang="pt-BR" sz="1000" dirty="0">
                <a:solidFill>
                  <a:srgbClr val="252525"/>
                </a:solidFill>
                <a:latin typeface="Arial" panose="020B0604020202020204" pitchFamily="34" charset="0"/>
              </a:rPr>
              <a:t>[1] </a:t>
            </a:r>
            <a:r>
              <a:rPr lang="pt-BR" sz="1000" dirty="0" err="1">
                <a:solidFill>
                  <a:srgbClr val="252525"/>
                </a:solidFill>
                <a:latin typeface="Arial" panose="020B0604020202020204" pitchFamily="34" charset="0"/>
              </a:rPr>
              <a:t>Dershem</a:t>
            </a:r>
            <a:r>
              <a:rPr lang="pt-BR" sz="1000" dirty="0">
                <a:solidFill>
                  <a:srgbClr val="252525"/>
                </a:solidFill>
                <a:latin typeface="Arial" panose="020B0604020202020204" pitchFamily="34" charset="0"/>
              </a:rPr>
              <a:t>, Herbert L.; </a:t>
            </a:r>
            <a:r>
              <a:rPr lang="pt-BR" sz="1000" dirty="0" err="1">
                <a:solidFill>
                  <a:srgbClr val="252525"/>
                </a:solidFill>
                <a:latin typeface="Arial" panose="020B0604020202020204" pitchFamily="34" charset="0"/>
              </a:rPr>
              <a:t>Jipping</a:t>
            </a:r>
            <a:r>
              <a:rPr lang="pt-BR" sz="1000" dirty="0">
                <a:solidFill>
                  <a:srgbClr val="252525"/>
                </a:solidFill>
                <a:latin typeface="Arial" panose="020B0604020202020204" pitchFamily="34" charset="0"/>
              </a:rPr>
              <a:t>, Michael J. (1995). </a:t>
            </a:r>
            <a:r>
              <a:rPr lang="pt-BR" sz="1000" i="1" dirty="0" err="1">
                <a:solidFill>
                  <a:srgbClr val="252525"/>
                </a:solidFill>
                <a:latin typeface="Arial" panose="020B0604020202020204" pitchFamily="34" charset="0"/>
              </a:rPr>
              <a:t>Programming</a:t>
            </a:r>
            <a:r>
              <a:rPr lang="pt-BR" sz="1000" i="1" dirty="0">
                <a:solidFill>
                  <a:srgbClr val="252525"/>
                </a:solidFill>
                <a:latin typeface="Arial" panose="020B0604020202020204" pitchFamily="34" charset="0"/>
              </a:rPr>
              <a:t> </a:t>
            </a:r>
            <a:r>
              <a:rPr lang="pt-BR" sz="1000" i="1" dirty="0" err="1">
                <a:solidFill>
                  <a:srgbClr val="252525"/>
                </a:solidFill>
                <a:latin typeface="Arial" panose="020B0604020202020204" pitchFamily="34" charset="0"/>
              </a:rPr>
              <a:t>Languages</a:t>
            </a:r>
            <a:r>
              <a:rPr lang="pt-BR" sz="1000" dirty="0">
                <a:solidFill>
                  <a:srgbClr val="252525"/>
                </a:solidFill>
                <a:latin typeface="Arial" panose="020B0604020202020204" pitchFamily="34" charset="0"/>
              </a:rPr>
              <a:t>. </a:t>
            </a:r>
            <a:r>
              <a:rPr lang="pt-BR" sz="1000" dirty="0" err="1">
                <a:solidFill>
                  <a:srgbClr val="252525"/>
                </a:solidFill>
                <a:latin typeface="Arial" panose="020B0604020202020204" pitchFamily="34" charset="0"/>
              </a:rPr>
              <a:t>Structures</a:t>
            </a:r>
            <a:r>
              <a:rPr lang="pt-BR" sz="1000" dirty="0">
                <a:solidFill>
                  <a:srgbClr val="252525"/>
                </a:solidFill>
                <a:latin typeface="Arial" panose="020B0604020202020204" pitchFamily="34" charset="0"/>
              </a:rPr>
              <a:t> </a:t>
            </a:r>
            <a:r>
              <a:rPr lang="pt-BR" sz="1000" dirty="0" err="1">
                <a:solidFill>
                  <a:srgbClr val="252525"/>
                </a:solidFill>
                <a:latin typeface="Arial" panose="020B0604020202020204" pitchFamily="34" charset="0"/>
              </a:rPr>
              <a:t>and</a:t>
            </a:r>
            <a:r>
              <a:rPr lang="pt-BR" sz="1000" dirty="0">
                <a:solidFill>
                  <a:srgbClr val="252525"/>
                </a:solidFill>
                <a:latin typeface="Arial" panose="020B0604020202020204" pitchFamily="34" charset="0"/>
              </a:rPr>
              <a:t> </a:t>
            </a:r>
            <a:r>
              <a:rPr lang="pt-BR" sz="1000" dirty="0" err="1">
                <a:solidFill>
                  <a:srgbClr val="252525"/>
                </a:solidFill>
                <a:latin typeface="Arial" panose="020B0604020202020204" pitchFamily="34" charset="0"/>
              </a:rPr>
              <a:t>models</a:t>
            </a:r>
            <a:r>
              <a:rPr lang="pt-BR" sz="1000" dirty="0">
                <a:solidFill>
                  <a:srgbClr val="252525"/>
                </a:solidFill>
                <a:latin typeface="Arial" panose="020B0604020202020204" pitchFamily="34" charset="0"/>
              </a:rPr>
              <a:t> (em inglês) 2ª ed. (Boston: PWS </a:t>
            </a:r>
            <a:r>
              <a:rPr lang="pt-BR" sz="1000" dirty="0" err="1">
                <a:solidFill>
                  <a:srgbClr val="252525"/>
                </a:solidFill>
                <a:latin typeface="Arial" panose="020B0604020202020204" pitchFamily="34" charset="0"/>
              </a:rPr>
              <a:t>Publishing</a:t>
            </a:r>
            <a:r>
              <a:rPr lang="pt-BR" sz="1000" dirty="0">
                <a:solidFill>
                  <a:srgbClr val="252525"/>
                </a:solidFill>
                <a:latin typeface="Arial" panose="020B0604020202020204" pitchFamily="34" charset="0"/>
              </a:rPr>
              <a:t> </a:t>
            </a:r>
            <a:r>
              <a:rPr lang="pt-BR" sz="1000" dirty="0" err="1">
                <a:solidFill>
                  <a:srgbClr val="252525"/>
                </a:solidFill>
                <a:latin typeface="Arial" panose="020B0604020202020204" pitchFamily="34" charset="0"/>
              </a:rPr>
              <a:t>Company</a:t>
            </a:r>
            <a:r>
              <a:rPr lang="pt-BR" sz="1000" dirty="0">
                <a:solidFill>
                  <a:srgbClr val="252525"/>
                </a:solidFill>
                <a:latin typeface="Arial" panose="020B0604020202020204" pitchFamily="34" charset="0"/>
              </a:rPr>
              <a:t>). p. 1. | [2] Fischer, Alice E.; </a:t>
            </a:r>
            <a:r>
              <a:rPr lang="pt-BR" sz="1000" dirty="0" err="1">
                <a:solidFill>
                  <a:srgbClr val="252525"/>
                </a:solidFill>
                <a:latin typeface="Arial" panose="020B0604020202020204" pitchFamily="34" charset="0"/>
              </a:rPr>
              <a:t>Grodzinsky</a:t>
            </a:r>
            <a:r>
              <a:rPr lang="pt-BR" sz="1000" dirty="0">
                <a:solidFill>
                  <a:srgbClr val="252525"/>
                </a:solidFill>
                <a:latin typeface="Arial" panose="020B0604020202020204" pitchFamily="34" charset="0"/>
              </a:rPr>
              <a:t>, Frances (1993). </a:t>
            </a:r>
            <a:r>
              <a:rPr lang="pt-BR" sz="1000" i="1" dirty="0">
                <a:solidFill>
                  <a:srgbClr val="252525"/>
                </a:solidFill>
                <a:latin typeface="Arial" panose="020B0604020202020204" pitchFamily="34" charset="0"/>
              </a:rPr>
              <a:t>The </a:t>
            </a:r>
            <a:r>
              <a:rPr lang="pt-BR" sz="1000" i="1" dirty="0" err="1">
                <a:solidFill>
                  <a:srgbClr val="252525"/>
                </a:solidFill>
                <a:latin typeface="Arial" panose="020B0604020202020204" pitchFamily="34" charset="0"/>
              </a:rPr>
              <a:t>Anatomy</a:t>
            </a:r>
            <a:r>
              <a:rPr lang="pt-BR" sz="1000" i="1" dirty="0">
                <a:solidFill>
                  <a:srgbClr val="252525"/>
                </a:solidFill>
                <a:latin typeface="Arial" panose="020B0604020202020204" pitchFamily="34" charset="0"/>
              </a:rPr>
              <a:t> </a:t>
            </a:r>
            <a:r>
              <a:rPr lang="pt-BR" sz="1000" i="1" dirty="0" err="1">
                <a:solidFill>
                  <a:srgbClr val="252525"/>
                </a:solidFill>
                <a:latin typeface="Arial" panose="020B0604020202020204" pitchFamily="34" charset="0"/>
              </a:rPr>
              <a:t>of</a:t>
            </a:r>
            <a:r>
              <a:rPr lang="pt-BR" sz="1000" i="1" dirty="0">
                <a:solidFill>
                  <a:srgbClr val="252525"/>
                </a:solidFill>
                <a:latin typeface="Arial" panose="020B0604020202020204" pitchFamily="34" charset="0"/>
              </a:rPr>
              <a:t> </a:t>
            </a:r>
            <a:r>
              <a:rPr lang="pt-BR" sz="1000" i="1" dirty="0" err="1">
                <a:solidFill>
                  <a:srgbClr val="252525"/>
                </a:solidFill>
                <a:latin typeface="Arial" panose="020B0604020202020204" pitchFamily="34" charset="0"/>
              </a:rPr>
              <a:t>Programming</a:t>
            </a:r>
            <a:r>
              <a:rPr lang="pt-BR" sz="1000" i="1" dirty="0">
                <a:solidFill>
                  <a:srgbClr val="252525"/>
                </a:solidFill>
                <a:latin typeface="Arial" panose="020B0604020202020204" pitchFamily="34" charset="0"/>
              </a:rPr>
              <a:t> </a:t>
            </a:r>
            <a:r>
              <a:rPr lang="pt-BR" sz="1000" i="1" dirty="0" err="1">
                <a:solidFill>
                  <a:srgbClr val="252525"/>
                </a:solidFill>
                <a:latin typeface="Arial" panose="020B0604020202020204" pitchFamily="34" charset="0"/>
              </a:rPr>
              <a:t>Languages</a:t>
            </a:r>
            <a:r>
              <a:rPr lang="pt-BR" sz="1000" dirty="0">
                <a:solidFill>
                  <a:srgbClr val="252525"/>
                </a:solidFill>
                <a:latin typeface="Arial" panose="020B0604020202020204" pitchFamily="34" charset="0"/>
              </a:rPr>
              <a:t>(em inglês) (</a:t>
            </a:r>
            <a:r>
              <a:rPr lang="pt-BR" sz="1000" dirty="0" err="1">
                <a:solidFill>
                  <a:srgbClr val="252525"/>
                </a:solidFill>
                <a:latin typeface="Arial" panose="020B0604020202020204" pitchFamily="34" charset="0"/>
              </a:rPr>
              <a:t>Englewood</a:t>
            </a:r>
            <a:r>
              <a:rPr lang="pt-BR" sz="1000" dirty="0">
                <a:solidFill>
                  <a:srgbClr val="252525"/>
                </a:solidFill>
                <a:latin typeface="Arial" panose="020B0604020202020204" pitchFamily="34" charset="0"/>
              </a:rPr>
              <a:t> </a:t>
            </a:r>
            <a:r>
              <a:rPr lang="pt-BR" sz="1000" dirty="0" err="1">
                <a:solidFill>
                  <a:srgbClr val="252525"/>
                </a:solidFill>
                <a:latin typeface="Arial" panose="020B0604020202020204" pitchFamily="34" charset="0"/>
              </a:rPr>
              <a:t>Cliffs</a:t>
            </a:r>
            <a:r>
              <a:rPr lang="pt-BR" sz="1000" dirty="0">
                <a:solidFill>
                  <a:srgbClr val="252525"/>
                </a:solidFill>
                <a:latin typeface="Arial" panose="020B0604020202020204" pitchFamily="34" charset="0"/>
              </a:rPr>
              <a:t>, New Jersey: Prentice Hall). p. 3. </a:t>
            </a:r>
            <a:endParaRPr lang="pt-BR" sz="1000" b="0" i="0" dirty="0">
              <a:solidFill>
                <a:srgbClr val="252525"/>
              </a:solidFill>
              <a:effectLst/>
              <a:latin typeface="Arial" panose="020B0604020202020204" pitchFamily="34" charset="0"/>
            </a:endParaRPr>
          </a:p>
        </p:txBody>
      </p:sp>
      <p:pic>
        <p:nvPicPr>
          <p:cNvPr id="3076" name="Picture 4" descr="http://www.assespro-rj.org.br/wp-content/uploads/2013/12/TI-Angels-Assespro-Rio-de-Janeiro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43466" y="3362422"/>
            <a:ext cx="8630535" cy="2647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82609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Programas famosos feitos em C</a:t>
            </a:r>
          </a:p>
        </p:txBody>
      </p:sp>
      <p:pic>
        <p:nvPicPr>
          <p:cNvPr id="1026" name="Picture 2" descr="http://blogs.diariodonordeste.com.br/narede/wp-content/uploads/2014/10/windowsmicrosof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9725" y="2276759"/>
            <a:ext cx="2714593" cy="18530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free2crack.com/wp-content/uploads/2015/04/Mozilla-Firefox-free2crack-pi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4313" y="4608358"/>
            <a:ext cx="3842709" cy="146756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montecastelo.ifma.edu.br/sistemas/wifi/images/tutoriais/linux-tutorial-head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369" y="2299998"/>
            <a:ext cx="3916298" cy="1938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25391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 história da linguagem C</a:t>
            </a:r>
          </a:p>
        </p:txBody>
      </p:sp>
      <p:sp>
        <p:nvSpPr>
          <p:cNvPr id="3" name="Espaço Reservado para Conteúdo 2"/>
          <p:cNvSpPr>
            <a:spLocks noGrp="1"/>
          </p:cNvSpPr>
          <p:nvPr>
            <p:ph idx="1"/>
          </p:nvPr>
        </p:nvSpPr>
        <p:spPr/>
        <p:txBody>
          <a:bodyPr/>
          <a:lstStyle/>
          <a:p>
            <a:endParaRPr lang="pt-BR"/>
          </a:p>
        </p:txBody>
      </p:sp>
      <p:pic>
        <p:nvPicPr>
          <p:cNvPr id="4" name="Imagem 3"/>
          <p:cNvPicPr>
            <a:picLocks noChangeAspect="1"/>
          </p:cNvPicPr>
          <p:nvPr/>
        </p:nvPicPr>
        <p:blipFill>
          <a:blip r:embed="rId2"/>
          <a:stretch>
            <a:fillRect/>
          </a:stretch>
        </p:blipFill>
        <p:spPr>
          <a:xfrm>
            <a:off x="2548041" y="1584871"/>
            <a:ext cx="6248400" cy="4743450"/>
          </a:xfrm>
          <a:prstGeom prst="rect">
            <a:avLst/>
          </a:prstGeom>
        </p:spPr>
      </p:pic>
    </p:spTree>
    <p:extLst>
      <p:ext uri="{BB962C8B-B14F-4D97-AF65-F5344CB8AC3E}">
        <p14:creationId xmlns:p14="http://schemas.microsoft.com/office/powerpoint/2010/main" val="20004823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6146" name="Picture 2" descr="https://d.gr-assets.com/hostedimages/1380376685ra/731690.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485775"/>
            <a:ext cx="12192000" cy="8119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3525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Compilador</a:t>
            </a:r>
          </a:p>
        </p:txBody>
      </p:sp>
      <p:pic>
        <p:nvPicPr>
          <p:cNvPr id="7172" name="Picture 4" descr="http://static.wixstatic.com/media/cc4487_db55ad06480a4cf9bc8675d4b38759e1.jpg/v1/fill/w_371,h_198,al_c,q_80,usm_0.66_1.00_0.01/cc4487_db55ad06480a4cf9bc8675d4b38759e1.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30373" y="3644799"/>
            <a:ext cx="4890590" cy="2610072"/>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p:cNvSpPr/>
          <p:nvPr/>
        </p:nvSpPr>
        <p:spPr>
          <a:xfrm>
            <a:off x="2530373" y="2167471"/>
            <a:ext cx="5875709" cy="1477328"/>
          </a:xfrm>
          <a:prstGeom prst="rect">
            <a:avLst/>
          </a:prstGeom>
        </p:spPr>
        <p:txBody>
          <a:bodyPr wrap="square">
            <a:spAutoFit/>
          </a:bodyPr>
          <a:lstStyle/>
          <a:p>
            <a:r>
              <a:rPr lang="pt-BR" dirty="0"/>
              <a:t>Um compilador é um programa de computador (ou um grupo de programas) que, a partir de um código fonte escrito em uma linguagem compilada, cria um programa semanticamente equivalente, porém escrito em outra linguagem, código objeto.[1]</a:t>
            </a:r>
          </a:p>
        </p:txBody>
      </p:sp>
      <p:pic>
        <p:nvPicPr>
          <p:cNvPr id="7" name="Picture 8" descr="http://2.bp.blogspot.com/_NGIPeq91dlQ/S84LZ3Z-6sI/AAAAAAAAADI/6EqM-4z9cj0/s400/Aspa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8141" y="2167471"/>
            <a:ext cx="1132232" cy="877480"/>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p:cNvSpPr/>
          <p:nvPr/>
        </p:nvSpPr>
        <p:spPr>
          <a:xfrm>
            <a:off x="823416" y="6190701"/>
            <a:ext cx="9112156" cy="553998"/>
          </a:xfrm>
          <a:prstGeom prst="rect">
            <a:avLst/>
          </a:prstGeom>
        </p:spPr>
        <p:txBody>
          <a:bodyPr wrap="square">
            <a:spAutoFit/>
          </a:bodyPr>
          <a:lstStyle/>
          <a:p>
            <a:r>
              <a:rPr lang="pt-BR" sz="1500" dirty="0"/>
              <a:t>[1] </a:t>
            </a:r>
            <a:r>
              <a:rPr lang="pt-BR" sz="1500" dirty="0" err="1"/>
              <a:t>Aho</a:t>
            </a:r>
            <a:r>
              <a:rPr lang="pt-BR" sz="1500" dirty="0"/>
              <a:t>, Alfred V.; </a:t>
            </a:r>
            <a:r>
              <a:rPr lang="pt-BR" sz="1500" dirty="0" err="1"/>
              <a:t>Ullman</a:t>
            </a:r>
            <a:r>
              <a:rPr lang="pt-BR" sz="1500" dirty="0"/>
              <a:t>, Jeffrey D. (1977). </a:t>
            </a:r>
            <a:r>
              <a:rPr lang="pt-BR" sz="1500" dirty="0" err="1"/>
              <a:t>Principles</a:t>
            </a:r>
            <a:r>
              <a:rPr lang="pt-BR" sz="1500" dirty="0"/>
              <a:t> </a:t>
            </a:r>
            <a:r>
              <a:rPr lang="pt-BR" sz="1500" dirty="0" err="1"/>
              <a:t>of</a:t>
            </a:r>
            <a:r>
              <a:rPr lang="pt-BR" sz="1500" dirty="0"/>
              <a:t> </a:t>
            </a:r>
            <a:r>
              <a:rPr lang="pt-BR" sz="1500" dirty="0" err="1"/>
              <a:t>Compiler</a:t>
            </a:r>
            <a:r>
              <a:rPr lang="pt-BR" sz="1500" dirty="0"/>
              <a:t> Design (em inglês) (Reading, Massachusetts, EUA: </a:t>
            </a:r>
            <a:r>
              <a:rPr lang="pt-BR" sz="1500" dirty="0" err="1"/>
              <a:t>Addison</a:t>
            </a:r>
            <a:r>
              <a:rPr lang="pt-BR" sz="1500" dirty="0"/>
              <a:t>-Wesley). p. 1. ISBN 0-201-00022-9.</a:t>
            </a:r>
          </a:p>
        </p:txBody>
      </p:sp>
    </p:spTree>
    <p:extLst>
      <p:ext uri="{BB962C8B-B14F-4D97-AF65-F5344CB8AC3E}">
        <p14:creationId xmlns:p14="http://schemas.microsoft.com/office/powerpoint/2010/main" val="3040034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Funcionamento do compilador</a:t>
            </a:r>
          </a:p>
        </p:txBody>
      </p:sp>
      <p:pic>
        <p:nvPicPr>
          <p:cNvPr id="8194" name="Picture 2" descr="http://talks.florian-rappl.de/Compiler/pictures/compil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2535986"/>
            <a:ext cx="7656397" cy="3926232"/>
          </a:xfrm>
          <a:prstGeom prst="rect">
            <a:avLst/>
          </a:prstGeom>
          <a:noFill/>
          <a:extLst>
            <a:ext uri="{909E8E84-426E-40DD-AFC4-6F175D3DCCD1}">
              <a14:hiddenFill xmlns:a14="http://schemas.microsoft.com/office/drawing/2010/main">
                <a:solidFill>
                  <a:srgbClr val="FFFFFF"/>
                </a:solidFill>
              </a14:hiddenFill>
            </a:ext>
          </a:extLst>
        </p:spPr>
      </p:pic>
      <p:sp>
        <p:nvSpPr>
          <p:cNvPr id="6" name="Balão de Fala: Retângulo 5"/>
          <p:cNvSpPr/>
          <p:nvPr/>
        </p:nvSpPr>
        <p:spPr>
          <a:xfrm>
            <a:off x="1009934" y="1828804"/>
            <a:ext cx="1583141" cy="436728"/>
          </a:xfrm>
          <a:prstGeom prst="wedgeRectCallout">
            <a:avLst>
              <a:gd name="adj1" fmla="val -31172"/>
              <a:gd name="adj2" fmla="val 1008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Código fonte</a:t>
            </a:r>
          </a:p>
        </p:txBody>
      </p:sp>
      <p:sp>
        <p:nvSpPr>
          <p:cNvPr id="5" name="Balão de Fala: Retângulo 4"/>
          <p:cNvSpPr/>
          <p:nvPr/>
        </p:nvSpPr>
        <p:spPr>
          <a:xfrm>
            <a:off x="2695712" y="1823330"/>
            <a:ext cx="1201039" cy="436728"/>
          </a:xfrm>
          <a:prstGeom prst="wedgeRectCallout">
            <a:avLst>
              <a:gd name="adj1" fmla="val -31172"/>
              <a:gd name="adj2" fmla="val 1008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Léxico</a:t>
            </a:r>
          </a:p>
        </p:txBody>
      </p:sp>
      <p:sp>
        <p:nvSpPr>
          <p:cNvPr id="7" name="Balão de Fala: Retângulo 6"/>
          <p:cNvSpPr/>
          <p:nvPr/>
        </p:nvSpPr>
        <p:spPr>
          <a:xfrm>
            <a:off x="4055659" y="1823330"/>
            <a:ext cx="1201039" cy="436728"/>
          </a:xfrm>
          <a:prstGeom prst="wedgeRectCallout">
            <a:avLst>
              <a:gd name="adj1" fmla="val -31172"/>
              <a:gd name="adj2" fmla="val 1008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Sintático</a:t>
            </a:r>
          </a:p>
        </p:txBody>
      </p:sp>
      <p:sp>
        <p:nvSpPr>
          <p:cNvPr id="8" name="Balão de Fala: Retângulo 7"/>
          <p:cNvSpPr/>
          <p:nvPr/>
        </p:nvSpPr>
        <p:spPr>
          <a:xfrm>
            <a:off x="5463791" y="1826479"/>
            <a:ext cx="1288701" cy="436728"/>
          </a:xfrm>
          <a:prstGeom prst="wedgeRectCallout">
            <a:avLst>
              <a:gd name="adj1" fmla="val -31172"/>
              <a:gd name="adj2" fmla="val 1008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Semântico</a:t>
            </a:r>
          </a:p>
        </p:txBody>
      </p:sp>
      <p:sp>
        <p:nvSpPr>
          <p:cNvPr id="9" name="Balão de Fala: Retângulo 8"/>
          <p:cNvSpPr/>
          <p:nvPr/>
        </p:nvSpPr>
        <p:spPr>
          <a:xfrm>
            <a:off x="6959585" y="1589649"/>
            <a:ext cx="1374146" cy="670409"/>
          </a:xfrm>
          <a:prstGeom prst="wedgeRectCallout">
            <a:avLst>
              <a:gd name="adj1" fmla="val -30148"/>
              <a:gd name="adj2" fmla="val 903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Gerador de Código</a:t>
            </a:r>
          </a:p>
        </p:txBody>
      </p:sp>
      <p:sp>
        <p:nvSpPr>
          <p:cNvPr id="10" name="Balão de Fala: Retângulo 9"/>
          <p:cNvSpPr/>
          <p:nvPr/>
        </p:nvSpPr>
        <p:spPr>
          <a:xfrm>
            <a:off x="3631283" y="4915878"/>
            <a:ext cx="1201039" cy="436728"/>
          </a:xfrm>
          <a:prstGeom prst="wedgeRectCallout">
            <a:avLst>
              <a:gd name="adj1" fmla="val -40542"/>
              <a:gd name="adj2" fmla="val -988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Ligações</a:t>
            </a:r>
          </a:p>
        </p:txBody>
      </p:sp>
      <p:sp>
        <p:nvSpPr>
          <p:cNvPr id="4" name="CaixaDeTexto 3"/>
          <p:cNvSpPr txBox="1"/>
          <p:nvPr/>
        </p:nvSpPr>
        <p:spPr>
          <a:xfrm>
            <a:off x="3756074" y="5795889"/>
            <a:ext cx="4577657" cy="9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pt-BR" dirty="0"/>
              <a:t>Léxico: estrutura do código</a:t>
            </a:r>
          </a:p>
          <a:p>
            <a:r>
              <a:rPr lang="pt-BR" dirty="0"/>
              <a:t>Sintático: forma como foi escrito</a:t>
            </a:r>
          </a:p>
          <a:p>
            <a:r>
              <a:rPr lang="pt-BR" dirty="0"/>
              <a:t>Semântico: comandos impossíveis </a:t>
            </a:r>
          </a:p>
        </p:txBody>
      </p:sp>
    </p:spTree>
    <p:extLst>
      <p:ext uri="{BB962C8B-B14F-4D97-AF65-F5344CB8AC3E}">
        <p14:creationId xmlns:p14="http://schemas.microsoft.com/office/powerpoint/2010/main" val="611429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7" grpId="0" animBg="1"/>
      <p:bldP spid="8" grpId="0" animBg="1"/>
      <p:bldP spid="9" grpId="0" animBg="1"/>
      <p:bldP spid="10" grpId="0" animBg="1"/>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As mulheres na programação</a:t>
            </a:r>
          </a:p>
        </p:txBody>
      </p:sp>
      <p:pic>
        <p:nvPicPr>
          <p:cNvPr id="4" name="Picture 2" descr="https://upload.wikimedia.org/wikipedia/commons/thumb/a/a4/Ada_Lovelace_portrait.jpg/220px-Ada_Lovelace_portrait.jpg"/>
          <p:cNvPicPr>
            <a:picLocks noChangeAspect="1" noChangeArrowheads="1"/>
          </p:cNvPicPr>
          <p:nvPr/>
        </p:nvPicPr>
        <p:blipFill rotWithShape="1">
          <a:blip r:embed="rId3">
            <a:extLst>
              <a:ext uri="{28A0092B-C50C-407E-A947-70E740481C1C}">
                <a14:useLocalDpi xmlns:a14="http://schemas.microsoft.com/office/drawing/2010/main" val="0"/>
              </a:ext>
            </a:extLst>
          </a:blip>
          <a:srcRect t="5863" b="12769"/>
          <a:stretch/>
        </p:blipFill>
        <p:spPr bwMode="auto">
          <a:xfrm flipH="1">
            <a:off x="917964" y="1850190"/>
            <a:ext cx="2103967" cy="24490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4098" name="Picture 2" descr="https://upload.wikimedia.org/wikipedia/commons/thumb/5/55/Grace_Hopper.jpg/220px-Grace_Hopp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1108" y="3736512"/>
            <a:ext cx="2191755" cy="25703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5" name="Retângulo 4"/>
          <p:cNvSpPr/>
          <p:nvPr/>
        </p:nvSpPr>
        <p:spPr>
          <a:xfrm>
            <a:off x="3099966" y="1711343"/>
            <a:ext cx="5659023" cy="1754326"/>
          </a:xfrm>
          <a:prstGeom prst="rect">
            <a:avLst/>
          </a:prstGeom>
        </p:spPr>
        <p:txBody>
          <a:bodyPr wrap="square">
            <a:spAutoFit/>
          </a:bodyPr>
          <a:lstStyle/>
          <a:p>
            <a:r>
              <a:rPr lang="pt-BR" dirty="0"/>
              <a:t>O primeiro trabalho de linguagem de programação foi criado por Ada </a:t>
            </a:r>
            <a:r>
              <a:rPr lang="pt-BR" dirty="0" err="1"/>
              <a:t>Lovelace</a:t>
            </a:r>
            <a:r>
              <a:rPr lang="pt-BR" dirty="0"/>
              <a:t>, grande amiga de Charles Babbage.[8] O projeto da primeira calculadora mecânica programável foi idealizado por Charles Babbage[9] que, após gastar fortunas e um longo tempo, não conseguiu concretizar o projeto.[10]</a:t>
            </a:r>
          </a:p>
        </p:txBody>
      </p:sp>
      <p:sp>
        <p:nvSpPr>
          <p:cNvPr id="7" name="Retângulo 6"/>
          <p:cNvSpPr/>
          <p:nvPr/>
        </p:nvSpPr>
        <p:spPr>
          <a:xfrm>
            <a:off x="5802392" y="3736512"/>
            <a:ext cx="2571581" cy="1477328"/>
          </a:xfrm>
          <a:prstGeom prst="rect">
            <a:avLst/>
          </a:prstGeom>
        </p:spPr>
        <p:txBody>
          <a:bodyPr wrap="square">
            <a:spAutoFit/>
          </a:bodyPr>
          <a:lstStyle/>
          <a:p>
            <a:r>
              <a:rPr lang="pt-BR" dirty="0"/>
              <a:t>O primeiro compilador foi escrito por Grace Hopper,[13] em 1952, para a linguagem de programação A-0.[14]</a:t>
            </a:r>
          </a:p>
        </p:txBody>
      </p:sp>
    </p:spTree>
    <p:extLst>
      <p:ext uri="{BB962C8B-B14F-4D97-AF65-F5344CB8AC3E}">
        <p14:creationId xmlns:p14="http://schemas.microsoft.com/office/powerpoint/2010/main" val="4227968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a:xfrm>
            <a:off x="677335" y="2135440"/>
            <a:ext cx="2643382" cy="3880773"/>
          </a:xfrm>
        </p:spPr>
        <p:txBody>
          <a:bodyPr/>
          <a:lstStyle/>
          <a:p>
            <a:r>
              <a:rPr lang="pt-BR" dirty="0"/>
              <a:t>Algoritmo de 1843, para a máquina analítica de Babbage, escrito por Ada </a:t>
            </a:r>
            <a:r>
              <a:rPr lang="pt-BR" dirty="0" err="1"/>
              <a:t>Lovelace</a:t>
            </a:r>
            <a:r>
              <a:rPr lang="pt-BR" dirty="0"/>
              <a:t>, é considerado o primeiro algoritmo publicado de que se tem notícia.</a:t>
            </a:r>
          </a:p>
        </p:txBody>
      </p:sp>
      <p:pic>
        <p:nvPicPr>
          <p:cNvPr id="5122" name="Picture 2" descr="https://upload.wikimedia.org/wikipedia/commons/thumb/c/cf/Diagram_for_the_computation_of_Bernoulli_numbers.jpg/1024px-Diagram_for_the_computation_of_Bernoulli_number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9386" y="609600"/>
            <a:ext cx="8170277" cy="572079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a:extLst/>
        </p:spPr>
      </p:pic>
    </p:spTree>
    <p:extLst>
      <p:ext uri="{BB962C8B-B14F-4D97-AF65-F5344CB8AC3E}">
        <p14:creationId xmlns:p14="http://schemas.microsoft.com/office/powerpoint/2010/main" val="1427392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As diversas linguagens de programação</a:t>
            </a:r>
          </a:p>
        </p:txBody>
      </p:sp>
      <p:pic>
        <p:nvPicPr>
          <p:cNvPr id="2050" name="Picture 2" descr="http://www.industryconnect.co.nz/wp-content/uploads/2015/09/prog-languag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328" y="2106864"/>
            <a:ext cx="8200674" cy="3412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19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Linha do tempo das linguagens de programação</a:t>
            </a:r>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1668792665"/>
              </p:ext>
            </p:extLst>
          </p:nvPr>
        </p:nvGraphicFramePr>
        <p:xfrm>
          <a:off x="677862" y="1252025"/>
          <a:ext cx="11110863" cy="54441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62830526"/>
      </p:ext>
    </p:extLst>
  </p:cSld>
  <p:clrMapOvr>
    <a:masterClrMapping/>
  </p:clrMapOvr>
</p:sld>
</file>

<file path=ppt/theme/theme1.xml><?xml version="1.0" encoding="utf-8"?>
<a:theme xmlns:a="http://schemas.openxmlformats.org/drawingml/2006/main" name="Facetado">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3235</TotalTime>
  <Words>2053</Words>
  <Application>Microsoft Office PowerPoint</Application>
  <PresentationFormat>Widescreen</PresentationFormat>
  <Paragraphs>112</Paragraphs>
  <Slides>32</Slides>
  <Notes>1</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32</vt:i4>
      </vt:variant>
    </vt:vector>
  </HeadingPairs>
  <TitlesOfParts>
    <vt:vector size="39" baseType="lpstr">
      <vt:lpstr>Arial</vt:lpstr>
      <vt:lpstr>Arial</vt:lpstr>
      <vt:lpstr>Calibri</vt:lpstr>
      <vt:lpstr>Helvetica</vt:lpstr>
      <vt:lpstr>Trebuchet MS</vt:lpstr>
      <vt:lpstr>Wingdings 3</vt:lpstr>
      <vt:lpstr>Facetado</vt:lpstr>
      <vt:lpstr>Programação C</vt:lpstr>
      <vt:lpstr>A Linguagem de Programação C</vt:lpstr>
      <vt:lpstr>Linguagem de programação</vt:lpstr>
      <vt:lpstr>Compilador</vt:lpstr>
      <vt:lpstr>Funcionamento do compilador</vt:lpstr>
      <vt:lpstr>As mulheres na programação</vt:lpstr>
      <vt:lpstr>Apresentação do PowerPoint</vt:lpstr>
      <vt:lpstr>As diversas linguagens de programação</vt:lpstr>
      <vt:lpstr>Linha do tempo das linguagens de programação</vt:lpstr>
      <vt:lpstr>A linguagem C</vt:lpstr>
      <vt:lpstr>A linguagem C</vt:lpstr>
      <vt:lpstr>A influência da linguagem C</vt:lpstr>
      <vt:lpstr>Influência sintática da linguagem C</vt:lpstr>
      <vt:lpstr>Ranking de popularidade das linguagens</vt:lpstr>
      <vt:lpstr>Ranking de popularidade das linguagens</vt:lpstr>
      <vt:lpstr>Ranking de popularidade das linguagens</vt:lpstr>
      <vt:lpstr>Ranking de popularidade das linguagens</vt:lpstr>
      <vt:lpstr>Ranking de popularidade das linguagens</vt:lpstr>
      <vt:lpstr>C, C++, C#</vt:lpstr>
      <vt:lpstr>Orientação a objeto</vt:lpstr>
      <vt:lpstr>OO: Classe</vt:lpstr>
      <vt:lpstr>OO: Objeto</vt:lpstr>
      <vt:lpstr>OO: Atributo</vt:lpstr>
      <vt:lpstr>OO: Método</vt:lpstr>
      <vt:lpstr>OO: Herança</vt:lpstr>
      <vt:lpstr>OO: Associação</vt:lpstr>
      <vt:lpstr>OO: Encapsulamento</vt:lpstr>
      <vt:lpstr>OO: Abstração</vt:lpstr>
      <vt:lpstr>OO: Polimorfismo</vt:lpstr>
      <vt:lpstr>Programas famosos feitos em C</vt:lpstr>
      <vt:lpstr>A história da linguagem C</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Projeto de Software</dc:title>
  <dc:creator>Junior Freitas</dc:creator>
  <cp:lastModifiedBy>Junior Freitas</cp:lastModifiedBy>
  <cp:revision>292</cp:revision>
  <dcterms:created xsi:type="dcterms:W3CDTF">2016-02-15T17:06:28Z</dcterms:created>
  <dcterms:modified xsi:type="dcterms:W3CDTF">2017-09-25T19:32:11Z</dcterms:modified>
</cp:coreProperties>
</file>